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96" r:id="rId5"/>
    <p:sldId id="265" r:id="rId6"/>
    <p:sldId id="258" r:id="rId7"/>
    <p:sldId id="266" r:id="rId8"/>
    <p:sldId id="267" r:id="rId9"/>
    <p:sldId id="268" r:id="rId10"/>
    <p:sldId id="284" r:id="rId11"/>
    <p:sldId id="286" r:id="rId12"/>
    <p:sldId id="288" r:id="rId13"/>
    <p:sldId id="279" r:id="rId14"/>
    <p:sldId id="283" r:id="rId15"/>
    <p:sldId id="281" r:id="rId16"/>
    <p:sldId id="289" r:id="rId17"/>
    <p:sldId id="290" r:id="rId18"/>
    <p:sldId id="285" r:id="rId19"/>
    <p:sldId id="271" r:id="rId20"/>
    <p:sldId id="269" r:id="rId21"/>
    <p:sldId id="273" r:id="rId22"/>
    <p:sldId id="295" r:id="rId23"/>
    <p:sldId id="29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E07930-9894-E722-214B-72DA1F66211F}" name="Kelly Whitcombe" initials="KW" userId="S::kelly.whitcombe@ppchp.org::292f4aac-a304-42ba-aa2b-a493effbda5e" providerId="AD"/>
  <p188:author id="{F87F1A50-D1F7-5EA2-865B-87E5A499C874}" name="Angela Roberts" initials="AR" userId="S::angela.roberts@ppchp.org::c6c291d5-3236-433e-86a3-9943c6b2e8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06E"/>
    <a:srgbClr val="009ABF"/>
    <a:srgbClr val="405B86"/>
    <a:srgbClr val="4269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EC8659-9AD6-ED80-55E0-BFB71544B60E}" v="23" dt="2024-05-31T21:46:55.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1" Type="http://schemas.openxmlformats.org/officeDocument/2006/relationships/hyperlink" Target="mailto:flexfunds@ppchp.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flexfunds@ppchp.or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8BEC4D-AF16-4FB0-B091-A10715448534}"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C1AB2F24-2B4F-4235-A2BA-B73C73665E81}">
      <dgm:prSet phldrT="[Text]" phldr="0"/>
      <dgm:spPr/>
      <dgm:t>
        <a:bodyPr/>
        <a:lstStyle/>
        <a:p>
          <a:r>
            <a:rPr lang="en-US">
              <a:latin typeface="Calibri Light" panose="020F0302020204030204"/>
            </a:rPr>
            <a:t>Service Provider Submits a Flex Fund Application</a:t>
          </a:r>
          <a:endParaRPr lang="en-US"/>
        </a:p>
      </dgm:t>
    </dgm:pt>
    <dgm:pt modelId="{DD979904-44AB-41F6-87B3-7CB93D358362}" type="parTrans" cxnId="{A395BA90-808E-4C35-8555-FAF1478C00D7}">
      <dgm:prSet/>
      <dgm:spPr/>
      <dgm:t>
        <a:bodyPr/>
        <a:lstStyle/>
        <a:p>
          <a:endParaRPr lang="en-US"/>
        </a:p>
      </dgm:t>
    </dgm:pt>
    <dgm:pt modelId="{32E7A34D-C674-4B90-898B-500B4117DFF7}" type="sibTrans" cxnId="{A395BA90-808E-4C35-8555-FAF1478C00D7}">
      <dgm:prSet/>
      <dgm:spPr/>
      <dgm:t>
        <a:bodyPr/>
        <a:lstStyle/>
        <a:p>
          <a:endParaRPr lang="en-US"/>
        </a:p>
      </dgm:t>
    </dgm:pt>
    <dgm:pt modelId="{177EBC4C-08BB-4D64-AC50-05F9DB094C15}">
      <dgm:prSet phldrT="[Text]" phldr="0"/>
      <dgm:spPr/>
      <dgm:t>
        <a:bodyPr/>
        <a:lstStyle/>
        <a:p>
          <a:pPr rtl="0"/>
          <a:r>
            <a:rPr lang="en-US">
              <a:latin typeface="Calibri Light" panose="020F0302020204030204"/>
            </a:rPr>
            <a:t>Flex Fund Manager Reviews Application and Responds to Service Provider (between 1-3 business days)</a:t>
          </a:r>
        </a:p>
      </dgm:t>
    </dgm:pt>
    <dgm:pt modelId="{BA31802C-315D-4C4A-ADA6-7DA3260CC98A}" type="parTrans" cxnId="{D91DC76B-739F-4323-ADF0-7E1BB961E00B}">
      <dgm:prSet/>
      <dgm:spPr/>
      <dgm:t>
        <a:bodyPr/>
        <a:lstStyle/>
        <a:p>
          <a:endParaRPr lang="en-US"/>
        </a:p>
      </dgm:t>
    </dgm:pt>
    <dgm:pt modelId="{4769ECBD-C790-4ACB-8587-80A0AADACFCC}" type="sibTrans" cxnId="{D91DC76B-739F-4323-ADF0-7E1BB961E00B}">
      <dgm:prSet/>
      <dgm:spPr/>
      <dgm:t>
        <a:bodyPr/>
        <a:lstStyle/>
        <a:p>
          <a:endParaRPr lang="en-US"/>
        </a:p>
      </dgm:t>
    </dgm:pt>
    <dgm:pt modelId="{19000C55-10E5-43B9-A4F4-02FAD0321EAD}">
      <dgm:prSet phldrT="[Text]" phldr="0"/>
      <dgm:spPr/>
      <dgm:t>
        <a:bodyPr/>
        <a:lstStyle/>
        <a:p>
          <a:r>
            <a:rPr lang="en-US">
              <a:latin typeface="Calibri Light" panose="020F0302020204030204"/>
            </a:rPr>
            <a:t>Service Provider Receives Final Approval Once All Required Documentation is Processed </a:t>
          </a:r>
          <a:endParaRPr lang="en-US"/>
        </a:p>
      </dgm:t>
    </dgm:pt>
    <dgm:pt modelId="{8529F9BA-3166-4CBD-93F0-3A39C7CB16F0}" type="parTrans" cxnId="{8FAB5ED8-A36B-43E3-BAFC-177BBDCD100C}">
      <dgm:prSet/>
      <dgm:spPr/>
      <dgm:t>
        <a:bodyPr/>
        <a:lstStyle/>
        <a:p>
          <a:endParaRPr lang="en-US"/>
        </a:p>
      </dgm:t>
    </dgm:pt>
    <dgm:pt modelId="{5A4FD93D-E4EE-4B37-AFA9-1D5AF810FA91}" type="sibTrans" cxnId="{8FAB5ED8-A36B-43E3-BAFC-177BBDCD100C}">
      <dgm:prSet/>
      <dgm:spPr/>
      <dgm:t>
        <a:bodyPr/>
        <a:lstStyle/>
        <a:p>
          <a:endParaRPr lang="en-US"/>
        </a:p>
      </dgm:t>
    </dgm:pt>
    <dgm:pt modelId="{3553F64C-B101-4651-AED1-5BFB0372D29C}">
      <dgm:prSet phldr="0"/>
      <dgm:spPr/>
      <dgm:t>
        <a:bodyPr/>
        <a:lstStyle/>
        <a:p>
          <a:pPr rtl="0"/>
          <a:r>
            <a:rPr lang="en-US">
              <a:latin typeface="Calibri Light" panose="020F0302020204030204"/>
            </a:rPr>
            <a:t>Payment or Reimbursement Issued By CHP</a:t>
          </a:r>
        </a:p>
      </dgm:t>
    </dgm:pt>
    <dgm:pt modelId="{5C5A8F65-971F-4AED-9F63-747220DDF86F}" type="parTrans" cxnId="{6E81D60C-063F-4880-AC95-4232123CC391}">
      <dgm:prSet/>
      <dgm:spPr/>
      <dgm:t>
        <a:bodyPr/>
        <a:lstStyle/>
        <a:p>
          <a:endParaRPr lang="en-US"/>
        </a:p>
      </dgm:t>
    </dgm:pt>
    <dgm:pt modelId="{A08D4B1F-C6A8-480C-989E-4187636A4347}" type="sibTrans" cxnId="{6E81D60C-063F-4880-AC95-4232123CC391}">
      <dgm:prSet/>
      <dgm:spPr/>
      <dgm:t>
        <a:bodyPr/>
        <a:lstStyle/>
        <a:p>
          <a:endParaRPr lang="en-US"/>
        </a:p>
      </dgm:t>
    </dgm:pt>
    <dgm:pt modelId="{915FA1D6-E3A2-4AE6-ACCA-1B5A3D11C690}">
      <dgm:prSet phldr="0"/>
      <dgm:spPr/>
      <dgm:t>
        <a:bodyPr/>
        <a:lstStyle/>
        <a:p>
          <a:pPr rtl="0"/>
          <a:r>
            <a:rPr lang="en-US">
              <a:latin typeface="Calibri Light" panose="020F0302020204030204"/>
            </a:rPr>
            <a:t>Service Provider Submits Required Documentation to </a:t>
          </a:r>
          <a:r>
            <a:rPr lang="en-US">
              <a:latin typeface="Calibri Light" panose="020F0302020204030204"/>
              <a:hlinkClick xmlns:r="http://schemas.openxmlformats.org/officeDocument/2006/relationships" r:id="rId1"/>
            </a:rPr>
            <a:t>flexfund@ppchp.org</a:t>
          </a:r>
          <a:r>
            <a:rPr lang="en-US">
              <a:latin typeface="Calibri Light" panose="020F0302020204030204"/>
            </a:rPr>
            <a:t> (within 10 business days of application submission) </a:t>
          </a:r>
          <a:endParaRPr lang="en-US"/>
        </a:p>
      </dgm:t>
    </dgm:pt>
    <dgm:pt modelId="{6FA3269E-0B2F-46B2-BA22-7AEA60196841}" type="parTrans" cxnId="{BF714966-A775-411B-86F4-3D859A30D3F7}">
      <dgm:prSet/>
      <dgm:spPr/>
      <dgm:t>
        <a:bodyPr/>
        <a:lstStyle/>
        <a:p>
          <a:endParaRPr lang="en-US"/>
        </a:p>
      </dgm:t>
    </dgm:pt>
    <dgm:pt modelId="{3384E49B-52FA-406D-B5EE-3FA9F3791A67}" type="sibTrans" cxnId="{BF714966-A775-411B-86F4-3D859A30D3F7}">
      <dgm:prSet/>
      <dgm:spPr/>
      <dgm:t>
        <a:bodyPr/>
        <a:lstStyle/>
        <a:p>
          <a:endParaRPr lang="en-US"/>
        </a:p>
      </dgm:t>
    </dgm:pt>
    <dgm:pt modelId="{986FD67F-E0B2-4081-BA00-AC02078A9304}">
      <dgm:prSet phldr="0"/>
      <dgm:spPr/>
      <dgm:t>
        <a:bodyPr/>
        <a:lstStyle/>
        <a:p>
          <a:pPr rtl="0"/>
          <a:r>
            <a:rPr lang="en-US">
              <a:latin typeface="Calibri Light" panose="020F0302020204030204"/>
            </a:rPr>
            <a:t>Flex Fund Manager Reviews Documentation and Notifies Service</a:t>
          </a:r>
          <a:r>
            <a:rPr lang="en-US"/>
            <a:t> </a:t>
          </a:r>
          <a:r>
            <a:rPr lang="en-US">
              <a:latin typeface="Calibri Light" panose="020F0302020204030204"/>
            </a:rPr>
            <a:t>Providers</a:t>
          </a:r>
          <a:r>
            <a:rPr lang="en-US"/>
            <a:t> </a:t>
          </a:r>
          <a:r>
            <a:rPr lang="en-US">
              <a:latin typeface="Calibri Light" panose="020F0302020204030204"/>
            </a:rPr>
            <a:t>If</a:t>
          </a:r>
          <a:r>
            <a:rPr lang="en-US"/>
            <a:t> </a:t>
          </a:r>
          <a:r>
            <a:rPr lang="en-US">
              <a:latin typeface="Calibri Light" panose="020F0302020204030204"/>
            </a:rPr>
            <a:t>Additional</a:t>
          </a:r>
          <a:r>
            <a:rPr lang="en-US"/>
            <a:t> </a:t>
          </a:r>
          <a:r>
            <a:rPr lang="en-US">
              <a:latin typeface="Calibri Light" panose="020F0302020204030204"/>
            </a:rPr>
            <a:t>Documentation</a:t>
          </a:r>
          <a:r>
            <a:rPr lang="en-US"/>
            <a:t> </a:t>
          </a:r>
          <a:r>
            <a:rPr lang="en-US">
              <a:latin typeface="Calibri Light" panose="020F0302020204030204"/>
            </a:rPr>
            <a:t>Is</a:t>
          </a:r>
          <a:r>
            <a:rPr lang="en-US"/>
            <a:t> </a:t>
          </a:r>
          <a:r>
            <a:rPr lang="en-US">
              <a:latin typeface="Calibri Light" panose="020F0302020204030204"/>
            </a:rPr>
            <a:t>Needed</a:t>
          </a:r>
        </a:p>
      </dgm:t>
    </dgm:pt>
    <dgm:pt modelId="{93E5FD95-DB46-4764-9B33-0D2628462835}" type="parTrans" cxnId="{BB1FFABB-B013-4A32-8FB4-95991124F76F}">
      <dgm:prSet/>
      <dgm:spPr/>
      <dgm:t>
        <a:bodyPr/>
        <a:lstStyle/>
        <a:p>
          <a:endParaRPr lang="en-US"/>
        </a:p>
      </dgm:t>
    </dgm:pt>
    <dgm:pt modelId="{5C79DCC5-B9B9-4F42-B556-A0278B53B331}" type="sibTrans" cxnId="{BB1FFABB-B013-4A32-8FB4-95991124F76F}">
      <dgm:prSet/>
      <dgm:spPr/>
      <dgm:t>
        <a:bodyPr/>
        <a:lstStyle/>
        <a:p>
          <a:endParaRPr lang="en-US"/>
        </a:p>
      </dgm:t>
    </dgm:pt>
    <dgm:pt modelId="{8BD9BDDC-3E03-4A53-9B34-7FA337BFAF4A}" type="pres">
      <dgm:prSet presAssocID="{868BEC4D-AF16-4FB0-B091-A10715448534}" presName="Name0" presStyleCnt="0">
        <dgm:presLayoutVars>
          <dgm:dir/>
          <dgm:resizeHandles val="exact"/>
        </dgm:presLayoutVars>
      </dgm:prSet>
      <dgm:spPr/>
    </dgm:pt>
    <dgm:pt modelId="{730D3E7A-312B-432C-9C86-E06C0EE153C7}" type="pres">
      <dgm:prSet presAssocID="{C1AB2F24-2B4F-4235-A2BA-B73C73665E81}" presName="node" presStyleLbl="node1" presStyleIdx="0" presStyleCnt="6">
        <dgm:presLayoutVars>
          <dgm:bulletEnabled val="1"/>
        </dgm:presLayoutVars>
      </dgm:prSet>
      <dgm:spPr/>
    </dgm:pt>
    <dgm:pt modelId="{A132EF78-3B3F-44C8-8B70-08136EAEBD1E}" type="pres">
      <dgm:prSet presAssocID="{32E7A34D-C674-4B90-898B-500B4117DFF7}" presName="sibTrans" presStyleLbl="sibTrans1D1" presStyleIdx="0" presStyleCnt="5"/>
      <dgm:spPr/>
    </dgm:pt>
    <dgm:pt modelId="{E824D029-28F3-4CC3-871B-04E69EC05F60}" type="pres">
      <dgm:prSet presAssocID="{32E7A34D-C674-4B90-898B-500B4117DFF7}" presName="connectorText" presStyleLbl="sibTrans1D1" presStyleIdx="0" presStyleCnt="5"/>
      <dgm:spPr/>
    </dgm:pt>
    <dgm:pt modelId="{DDCB470C-8E6F-4BCA-B440-612F0A2EB9D7}" type="pres">
      <dgm:prSet presAssocID="{177EBC4C-08BB-4D64-AC50-05F9DB094C15}" presName="node" presStyleLbl="node1" presStyleIdx="1" presStyleCnt="6">
        <dgm:presLayoutVars>
          <dgm:bulletEnabled val="1"/>
        </dgm:presLayoutVars>
      </dgm:prSet>
      <dgm:spPr/>
    </dgm:pt>
    <dgm:pt modelId="{314CD825-500D-4A4D-8601-E36395FE9EC8}" type="pres">
      <dgm:prSet presAssocID="{4769ECBD-C790-4ACB-8587-80A0AADACFCC}" presName="sibTrans" presStyleLbl="sibTrans1D1" presStyleIdx="1" presStyleCnt="5"/>
      <dgm:spPr/>
    </dgm:pt>
    <dgm:pt modelId="{516CEAEF-A431-4C6B-BCD1-A24BC91AB9F4}" type="pres">
      <dgm:prSet presAssocID="{4769ECBD-C790-4ACB-8587-80A0AADACFCC}" presName="connectorText" presStyleLbl="sibTrans1D1" presStyleIdx="1" presStyleCnt="5"/>
      <dgm:spPr/>
    </dgm:pt>
    <dgm:pt modelId="{DA7A5EE9-9FEF-41E6-BD5B-9F6BC453FAE3}" type="pres">
      <dgm:prSet presAssocID="{915FA1D6-E3A2-4AE6-ACCA-1B5A3D11C690}" presName="node" presStyleLbl="node1" presStyleIdx="2" presStyleCnt="6">
        <dgm:presLayoutVars>
          <dgm:bulletEnabled val="1"/>
        </dgm:presLayoutVars>
      </dgm:prSet>
      <dgm:spPr/>
    </dgm:pt>
    <dgm:pt modelId="{371CC0A8-691A-4F34-91D5-10C25576A049}" type="pres">
      <dgm:prSet presAssocID="{3384E49B-52FA-406D-B5EE-3FA9F3791A67}" presName="sibTrans" presStyleLbl="sibTrans1D1" presStyleIdx="2" presStyleCnt="5"/>
      <dgm:spPr/>
    </dgm:pt>
    <dgm:pt modelId="{EB7FAAD3-D2BC-4436-A3C7-D501E7407359}" type="pres">
      <dgm:prSet presAssocID="{3384E49B-52FA-406D-B5EE-3FA9F3791A67}" presName="connectorText" presStyleLbl="sibTrans1D1" presStyleIdx="2" presStyleCnt="5"/>
      <dgm:spPr/>
    </dgm:pt>
    <dgm:pt modelId="{6CEB4918-4682-431C-88A5-9A87BBFC57CB}" type="pres">
      <dgm:prSet presAssocID="{986FD67F-E0B2-4081-BA00-AC02078A9304}" presName="node" presStyleLbl="node1" presStyleIdx="3" presStyleCnt="6">
        <dgm:presLayoutVars>
          <dgm:bulletEnabled val="1"/>
        </dgm:presLayoutVars>
      </dgm:prSet>
      <dgm:spPr/>
    </dgm:pt>
    <dgm:pt modelId="{5CA25469-E567-4987-8A14-3D08B613A99A}" type="pres">
      <dgm:prSet presAssocID="{5C79DCC5-B9B9-4F42-B556-A0278B53B331}" presName="sibTrans" presStyleLbl="sibTrans1D1" presStyleIdx="3" presStyleCnt="5"/>
      <dgm:spPr/>
    </dgm:pt>
    <dgm:pt modelId="{84E4B742-1471-45C6-AF1C-7E62F929ADDE}" type="pres">
      <dgm:prSet presAssocID="{5C79DCC5-B9B9-4F42-B556-A0278B53B331}" presName="connectorText" presStyleLbl="sibTrans1D1" presStyleIdx="3" presStyleCnt="5"/>
      <dgm:spPr/>
    </dgm:pt>
    <dgm:pt modelId="{96B31A5F-3441-4123-AA13-420C1D2D1A90}" type="pres">
      <dgm:prSet presAssocID="{19000C55-10E5-43B9-A4F4-02FAD0321EAD}" presName="node" presStyleLbl="node1" presStyleIdx="4" presStyleCnt="6">
        <dgm:presLayoutVars>
          <dgm:bulletEnabled val="1"/>
        </dgm:presLayoutVars>
      </dgm:prSet>
      <dgm:spPr/>
    </dgm:pt>
    <dgm:pt modelId="{976F7690-75C6-4429-AE9D-FDBA4600C1CC}" type="pres">
      <dgm:prSet presAssocID="{5A4FD93D-E4EE-4B37-AFA9-1D5AF810FA91}" presName="sibTrans" presStyleLbl="sibTrans1D1" presStyleIdx="4" presStyleCnt="5"/>
      <dgm:spPr/>
    </dgm:pt>
    <dgm:pt modelId="{D4AD73B5-10D1-420F-8110-3E12B7E515A1}" type="pres">
      <dgm:prSet presAssocID="{5A4FD93D-E4EE-4B37-AFA9-1D5AF810FA91}" presName="connectorText" presStyleLbl="sibTrans1D1" presStyleIdx="4" presStyleCnt="5"/>
      <dgm:spPr/>
    </dgm:pt>
    <dgm:pt modelId="{2AE852DF-2FFB-40FD-BBF5-8280522C4D4E}" type="pres">
      <dgm:prSet presAssocID="{3553F64C-B101-4651-AED1-5BFB0372D29C}" presName="node" presStyleLbl="node1" presStyleIdx="5" presStyleCnt="6">
        <dgm:presLayoutVars>
          <dgm:bulletEnabled val="1"/>
        </dgm:presLayoutVars>
      </dgm:prSet>
      <dgm:spPr/>
    </dgm:pt>
  </dgm:ptLst>
  <dgm:cxnLst>
    <dgm:cxn modelId="{6E81D60C-063F-4880-AC95-4232123CC391}" srcId="{868BEC4D-AF16-4FB0-B091-A10715448534}" destId="{3553F64C-B101-4651-AED1-5BFB0372D29C}" srcOrd="5" destOrd="0" parTransId="{5C5A8F65-971F-4AED-9F63-747220DDF86F}" sibTransId="{A08D4B1F-C6A8-480C-989E-4187636A4347}"/>
    <dgm:cxn modelId="{8AAAAF17-3849-4FC4-835A-8CF5E0D2BFFF}" type="presOf" srcId="{3553F64C-B101-4651-AED1-5BFB0372D29C}" destId="{2AE852DF-2FFB-40FD-BBF5-8280522C4D4E}" srcOrd="0" destOrd="0" presId="urn:microsoft.com/office/officeart/2005/8/layout/bProcess3"/>
    <dgm:cxn modelId="{0B659E1F-49E8-4049-A410-62072C42E9B3}" type="presOf" srcId="{32E7A34D-C674-4B90-898B-500B4117DFF7}" destId="{A132EF78-3B3F-44C8-8B70-08136EAEBD1E}" srcOrd="0" destOrd="0" presId="urn:microsoft.com/office/officeart/2005/8/layout/bProcess3"/>
    <dgm:cxn modelId="{C0B4632B-98AB-468B-B8D5-60FE64A084C0}" type="presOf" srcId="{5C79DCC5-B9B9-4F42-B556-A0278B53B331}" destId="{5CA25469-E567-4987-8A14-3D08B613A99A}" srcOrd="0" destOrd="0" presId="urn:microsoft.com/office/officeart/2005/8/layout/bProcess3"/>
    <dgm:cxn modelId="{C8994666-B7C2-46A1-A0D0-2048FFEACD96}" type="presOf" srcId="{4769ECBD-C790-4ACB-8587-80A0AADACFCC}" destId="{516CEAEF-A431-4C6B-BCD1-A24BC91AB9F4}" srcOrd="1" destOrd="0" presId="urn:microsoft.com/office/officeart/2005/8/layout/bProcess3"/>
    <dgm:cxn modelId="{BF714966-A775-411B-86F4-3D859A30D3F7}" srcId="{868BEC4D-AF16-4FB0-B091-A10715448534}" destId="{915FA1D6-E3A2-4AE6-ACCA-1B5A3D11C690}" srcOrd="2" destOrd="0" parTransId="{6FA3269E-0B2F-46B2-BA22-7AEA60196841}" sibTransId="{3384E49B-52FA-406D-B5EE-3FA9F3791A67}"/>
    <dgm:cxn modelId="{BFD8E267-B635-4060-9B6B-1288D1EDA362}" type="presOf" srcId="{4769ECBD-C790-4ACB-8587-80A0AADACFCC}" destId="{314CD825-500D-4A4D-8601-E36395FE9EC8}" srcOrd="0" destOrd="0" presId="urn:microsoft.com/office/officeart/2005/8/layout/bProcess3"/>
    <dgm:cxn modelId="{D91DC76B-739F-4323-ADF0-7E1BB961E00B}" srcId="{868BEC4D-AF16-4FB0-B091-A10715448534}" destId="{177EBC4C-08BB-4D64-AC50-05F9DB094C15}" srcOrd="1" destOrd="0" parTransId="{BA31802C-315D-4C4A-ADA6-7DA3260CC98A}" sibTransId="{4769ECBD-C790-4ACB-8587-80A0AADACFCC}"/>
    <dgm:cxn modelId="{5D7D8773-6F73-4586-94E0-D59C029EE5CB}" type="presOf" srcId="{3384E49B-52FA-406D-B5EE-3FA9F3791A67}" destId="{EB7FAAD3-D2BC-4436-A3C7-D501E7407359}" srcOrd="1" destOrd="0" presId="urn:microsoft.com/office/officeart/2005/8/layout/bProcess3"/>
    <dgm:cxn modelId="{AF3AB27B-3A1B-46F3-9177-AD3E9AD6BBCF}" type="presOf" srcId="{19000C55-10E5-43B9-A4F4-02FAD0321EAD}" destId="{96B31A5F-3441-4123-AA13-420C1D2D1A90}" srcOrd="0" destOrd="0" presId="urn:microsoft.com/office/officeart/2005/8/layout/bProcess3"/>
    <dgm:cxn modelId="{C6FE8383-2F34-4FF9-A110-4FF39CEE00BC}" type="presOf" srcId="{868BEC4D-AF16-4FB0-B091-A10715448534}" destId="{8BD9BDDC-3E03-4A53-9B34-7FA337BFAF4A}" srcOrd="0" destOrd="0" presId="urn:microsoft.com/office/officeart/2005/8/layout/bProcess3"/>
    <dgm:cxn modelId="{CD82FB8B-2610-47E9-B8EA-625938BFF5CD}" type="presOf" srcId="{5A4FD93D-E4EE-4B37-AFA9-1D5AF810FA91}" destId="{976F7690-75C6-4429-AE9D-FDBA4600C1CC}" srcOrd="0" destOrd="0" presId="urn:microsoft.com/office/officeart/2005/8/layout/bProcess3"/>
    <dgm:cxn modelId="{A395BA90-808E-4C35-8555-FAF1478C00D7}" srcId="{868BEC4D-AF16-4FB0-B091-A10715448534}" destId="{C1AB2F24-2B4F-4235-A2BA-B73C73665E81}" srcOrd="0" destOrd="0" parTransId="{DD979904-44AB-41F6-87B3-7CB93D358362}" sibTransId="{32E7A34D-C674-4B90-898B-500B4117DFF7}"/>
    <dgm:cxn modelId="{53C0259E-84CC-479F-ACF9-AFEF090C492E}" type="presOf" srcId="{5A4FD93D-E4EE-4B37-AFA9-1D5AF810FA91}" destId="{D4AD73B5-10D1-420F-8110-3E12B7E515A1}" srcOrd="1" destOrd="0" presId="urn:microsoft.com/office/officeart/2005/8/layout/bProcess3"/>
    <dgm:cxn modelId="{C65B12A5-C77C-4B70-AEB5-71EA87152E5E}" type="presOf" srcId="{986FD67F-E0B2-4081-BA00-AC02078A9304}" destId="{6CEB4918-4682-431C-88A5-9A87BBFC57CB}" srcOrd="0" destOrd="0" presId="urn:microsoft.com/office/officeart/2005/8/layout/bProcess3"/>
    <dgm:cxn modelId="{0140AEAD-D77C-4F20-8798-276877E17A43}" type="presOf" srcId="{177EBC4C-08BB-4D64-AC50-05F9DB094C15}" destId="{DDCB470C-8E6F-4BCA-B440-612F0A2EB9D7}" srcOrd="0" destOrd="0" presId="urn:microsoft.com/office/officeart/2005/8/layout/bProcess3"/>
    <dgm:cxn modelId="{56FC2EAF-B56D-4196-AB46-B34F3307B09D}" type="presOf" srcId="{32E7A34D-C674-4B90-898B-500B4117DFF7}" destId="{E824D029-28F3-4CC3-871B-04E69EC05F60}" srcOrd="1" destOrd="0" presId="urn:microsoft.com/office/officeart/2005/8/layout/bProcess3"/>
    <dgm:cxn modelId="{BB1FFABB-B013-4A32-8FB4-95991124F76F}" srcId="{868BEC4D-AF16-4FB0-B091-A10715448534}" destId="{986FD67F-E0B2-4081-BA00-AC02078A9304}" srcOrd="3" destOrd="0" parTransId="{93E5FD95-DB46-4764-9B33-0D2628462835}" sibTransId="{5C79DCC5-B9B9-4F42-B556-A0278B53B331}"/>
    <dgm:cxn modelId="{F893F7D7-95DB-45E0-9DD2-0F5187B4600C}" type="presOf" srcId="{915FA1D6-E3A2-4AE6-ACCA-1B5A3D11C690}" destId="{DA7A5EE9-9FEF-41E6-BD5B-9F6BC453FAE3}" srcOrd="0" destOrd="0" presId="urn:microsoft.com/office/officeart/2005/8/layout/bProcess3"/>
    <dgm:cxn modelId="{8FAB5ED8-A36B-43E3-BAFC-177BBDCD100C}" srcId="{868BEC4D-AF16-4FB0-B091-A10715448534}" destId="{19000C55-10E5-43B9-A4F4-02FAD0321EAD}" srcOrd="4" destOrd="0" parTransId="{8529F9BA-3166-4CBD-93F0-3A39C7CB16F0}" sibTransId="{5A4FD93D-E4EE-4B37-AFA9-1D5AF810FA91}"/>
    <dgm:cxn modelId="{1250CBE0-33D7-4B19-84F4-E05C6B2DE29E}" type="presOf" srcId="{3384E49B-52FA-406D-B5EE-3FA9F3791A67}" destId="{371CC0A8-691A-4F34-91D5-10C25576A049}" srcOrd="0" destOrd="0" presId="urn:microsoft.com/office/officeart/2005/8/layout/bProcess3"/>
    <dgm:cxn modelId="{DB157CE6-5F24-445D-8831-B6D03D9995EB}" type="presOf" srcId="{5C79DCC5-B9B9-4F42-B556-A0278B53B331}" destId="{84E4B742-1471-45C6-AF1C-7E62F929ADDE}" srcOrd="1" destOrd="0" presId="urn:microsoft.com/office/officeart/2005/8/layout/bProcess3"/>
    <dgm:cxn modelId="{DD8128EF-7AD0-4590-AED9-B79D34168B16}" type="presOf" srcId="{C1AB2F24-2B4F-4235-A2BA-B73C73665E81}" destId="{730D3E7A-312B-432C-9C86-E06C0EE153C7}" srcOrd="0" destOrd="0" presId="urn:microsoft.com/office/officeart/2005/8/layout/bProcess3"/>
    <dgm:cxn modelId="{448511E0-21B7-4E1B-8D0D-21B5420D119A}" type="presParOf" srcId="{8BD9BDDC-3E03-4A53-9B34-7FA337BFAF4A}" destId="{730D3E7A-312B-432C-9C86-E06C0EE153C7}" srcOrd="0" destOrd="0" presId="urn:microsoft.com/office/officeart/2005/8/layout/bProcess3"/>
    <dgm:cxn modelId="{5327DF6C-5D9E-40C0-B692-29C302C9458B}" type="presParOf" srcId="{8BD9BDDC-3E03-4A53-9B34-7FA337BFAF4A}" destId="{A132EF78-3B3F-44C8-8B70-08136EAEBD1E}" srcOrd="1" destOrd="0" presId="urn:microsoft.com/office/officeart/2005/8/layout/bProcess3"/>
    <dgm:cxn modelId="{64E40269-D0F8-4F68-B50A-F85ACE52C311}" type="presParOf" srcId="{A132EF78-3B3F-44C8-8B70-08136EAEBD1E}" destId="{E824D029-28F3-4CC3-871B-04E69EC05F60}" srcOrd="0" destOrd="0" presId="urn:microsoft.com/office/officeart/2005/8/layout/bProcess3"/>
    <dgm:cxn modelId="{5C1AFB5B-0855-46A8-816B-6D7FF68841BB}" type="presParOf" srcId="{8BD9BDDC-3E03-4A53-9B34-7FA337BFAF4A}" destId="{DDCB470C-8E6F-4BCA-B440-612F0A2EB9D7}" srcOrd="2" destOrd="0" presId="urn:microsoft.com/office/officeart/2005/8/layout/bProcess3"/>
    <dgm:cxn modelId="{2409E267-3933-4B26-A55D-86F89F3E4511}" type="presParOf" srcId="{8BD9BDDC-3E03-4A53-9B34-7FA337BFAF4A}" destId="{314CD825-500D-4A4D-8601-E36395FE9EC8}" srcOrd="3" destOrd="0" presId="urn:microsoft.com/office/officeart/2005/8/layout/bProcess3"/>
    <dgm:cxn modelId="{E37F192D-E371-4726-A05B-30B229B9E7DF}" type="presParOf" srcId="{314CD825-500D-4A4D-8601-E36395FE9EC8}" destId="{516CEAEF-A431-4C6B-BCD1-A24BC91AB9F4}" srcOrd="0" destOrd="0" presId="urn:microsoft.com/office/officeart/2005/8/layout/bProcess3"/>
    <dgm:cxn modelId="{5C41C77E-490C-47CF-8C1E-26AF5AFC087E}" type="presParOf" srcId="{8BD9BDDC-3E03-4A53-9B34-7FA337BFAF4A}" destId="{DA7A5EE9-9FEF-41E6-BD5B-9F6BC453FAE3}" srcOrd="4" destOrd="0" presId="urn:microsoft.com/office/officeart/2005/8/layout/bProcess3"/>
    <dgm:cxn modelId="{F0523C15-021E-4537-A185-7108B3F68988}" type="presParOf" srcId="{8BD9BDDC-3E03-4A53-9B34-7FA337BFAF4A}" destId="{371CC0A8-691A-4F34-91D5-10C25576A049}" srcOrd="5" destOrd="0" presId="urn:microsoft.com/office/officeart/2005/8/layout/bProcess3"/>
    <dgm:cxn modelId="{41877D83-0ACE-4072-8CD2-BB1A8DFCA17A}" type="presParOf" srcId="{371CC0A8-691A-4F34-91D5-10C25576A049}" destId="{EB7FAAD3-D2BC-4436-A3C7-D501E7407359}" srcOrd="0" destOrd="0" presId="urn:microsoft.com/office/officeart/2005/8/layout/bProcess3"/>
    <dgm:cxn modelId="{1B782D66-B743-438B-8348-FDFDBEAE09CC}" type="presParOf" srcId="{8BD9BDDC-3E03-4A53-9B34-7FA337BFAF4A}" destId="{6CEB4918-4682-431C-88A5-9A87BBFC57CB}" srcOrd="6" destOrd="0" presId="urn:microsoft.com/office/officeart/2005/8/layout/bProcess3"/>
    <dgm:cxn modelId="{A5ABF667-D3EE-41EE-9610-0F3C2CE8A008}" type="presParOf" srcId="{8BD9BDDC-3E03-4A53-9B34-7FA337BFAF4A}" destId="{5CA25469-E567-4987-8A14-3D08B613A99A}" srcOrd="7" destOrd="0" presId="urn:microsoft.com/office/officeart/2005/8/layout/bProcess3"/>
    <dgm:cxn modelId="{830AB5FF-60CF-46BF-BFC6-6DA9E6A899E0}" type="presParOf" srcId="{5CA25469-E567-4987-8A14-3D08B613A99A}" destId="{84E4B742-1471-45C6-AF1C-7E62F929ADDE}" srcOrd="0" destOrd="0" presId="urn:microsoft.com/office/officeart/2005/8/layout/bProcess3"/>
    <dgm:cxn modelId="{CC53B652-1A44-4495-9120-4866FAC831B9}" type="presParOf" srcId="{8BD9BDDC-3E03-4A53-9B34-7FA337BFAF4A}" destId="{96B31A5F-3441-4123-AA13-420C1D2D1A90}" srcOrd="8" destOrd="0" presId="urn:microsoft.com/office/officeart/2005/8/layout/bProcess3"/>
    <dgm:cxn modelId="{CBF72BDF-C6CE-4549-AA1C-B2E3E28B6AD1}" type="presParOf" srcId="{8BD9BDDC-3E03-4A53-9B34-7FA337BFAF4A}" destId="{976F7690-75C6-4429-AE9D-FDBA4600C1CC}" srcOrd="9" destOrd="0" presId="urn:microsoft.com/office/officeart/2005/8/layout/bProcess3"/>
    <dgm:cxn modelId="{E29F535A-6DB3-41FB-A8F0-C5BD15F0D9D5}" type="presParOf" srcId="{976F7690-75C6-4429-AE9D-FDBA4600C1CC}" destId="{D4AD73B5-10D1-420F-8110-3E12B7E515A1}" srcOrd="0" destOrd="0" presId="urn:microsoft.com/office/officeart/2005/8/layout/bProcess3"/>
    <dgm:cxn modelId="{64AAF180-12F9-4645-A990-79B639F8F471}" type="presParOf" srcId="{8BD9BDDC-3E03-4A53-9B34-7FA337BFAF4A}" destId="{2AE852DF-2FFB-40FD-BBF5-8280522C4D4E}"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2EF78-3B3F-44C8-8B70-08136EAEBD1E}">
      <dsp:nvSpPr>
        <dsp:cNvPr id="0" name=""/>
        <dsp:cNvSpPr/>
      </dsp:nvSpPr>
      <dsp:spPr>
        <a:xfrm>
          <a:off x="3095408" y="1045429"/>
          <a:ext cx="679870" cy="91440"/>
        </a:xfrm>
        <a:custGeom>
          <a:avLst/>
          <a:gdLst/>
          <a:ahLst/>
          <a:cxnLst/>
          <a:rect l="0" t="0" r="0" b="0"/>
          <a:pathLst>
            <a:path>
              <a:moveTo>
                <a:pt x="0" y="45720"/>
              </a:moveTo>
              <a:lnTo>
                <a:pt x="67987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17581" y="1087597"/>
        <a:ext cx="35523" cy="7104"/>
      </dsp:txXfrm>
    </dsp:sp>
    <dsp:sp modelId="{730D3E7A-312B-432C-9C86-E06C0EE153C7}">
      <dsp:nvSpPr>
        <dsp:cNvPr id="0" name=""/>
        <dsp:cNvSpPr/>
      </dsp:nvSpPr>
      <dsp:spPr>
        <a:xfrm>
          <a:off x="8205" y="164449"/>
          <a:ext cx="3089002" cy="18534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latin typeface="Calibri Light" panose="020F0302020204030204"/>
            </a:rPr>
            <a:t>Service Provider Submits a Flex Fund Application</a:t>
          </a:r>
          <a:endParaRPr lang="en-US" sz="1900" kern="1200"/>
        </a:p>
      </dsp:txBody>
      <dsp:txXfrm>
        <a:off x="8205" y="164449"/>
        <a:ext cx="3089002" cy="1853401"/>
      </dsp:txXfrm>
    </dsp:sp>
    <dsp:sp modelId="{314CD825-500D-4A4D-8601-E36395FE9EC8}">
      <dsp:nvSpPr>
        <dsp:cNvPr id="0" name=""/>
        <dsp:cNvSpPr/>
      </dsp:nvSpPr>
      <dsp:spPr>
        <a:xfrm>
          <a:off x="6894880" y="1045429"/>
          <a:ext cx="679870" cy="91440"/>
        </a:xfrm>
        <a:custGeom>
          <a:avLst/>
          <a:gdLst/>
          <a:ahLst/>
          <a:cxnLst/>
          <a:rect l="0" t="0" r="0" b="0"/>
          <a:pathLst>
            <a:path>
              <a:moveTo>
                <a:pt x="0" y="45720"/>
              </a:moveTo>
              <a:lnTo>
                <a:pt x="679870"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17053" y="1087597"/>
        <a:ext cx="35523" cy="7104"/>
      </dsp:txXfrm>
    </dsp:sp>
    <dsp:sp modelId="{DDCB470C-8E6F-4BCA-B440-612F0A2EB9D7}">
      <dsp:nvSpPr>
        <dsp:cNvPr id="0" name=""/>
        <dsp:cNvSpPr/>
      </dsp:nvSpPr>
      <dsp:spPr>
        <a:xfrm>
          <a:off x="3807678" y="164449"/>
          <a:ext cx="3089002" cy="18534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Light" panose="020F0302020204030204"/>
            </a:rPr>
            <a:t>Flex Fund Manager Reviews Application and Responds to Service Provider (between 1-3 business days)</a:t>
          </a:r>
        </a:p>
      </dsp:txBody>
      <dsp:txXfrm>
        <a:off x="3807678" y="164449"/>
        <a:ext cx="3089002" cy="1853401"/>
      </dsp:txXfrm>
    </dsp:sp>
    <dsp:sp modelId="{371CC0A8-691A-4F34-91D5-10C25576A049}">
      <dsp:nvSpPr>
        <dsp:cNvPr id="0" name=""/>
        <dsp:cNvSpPr/>
      </dsp:nvSpPr>
      <dsp:spPr>
        <a:xfrm>
          <a:off x="1552706" y="2016050"/>
          <a:ext cx="7598945" cy="679870"/>
        </a:xfrm>
        <a:custGeom>
          <a:avLst/>
          <a:gdLst/>
          <a:ahLst/>
          <a:cxnLst/>
          <a:rect l="0" t="0" r="0" b="0"/>
          <a:pathLst>
            <a:path>
              <a:moveTo>
                <a:pt x="7598945" y="0"/>
              </a:moveTo>
              <a:lnTo>
                <a:pt x="7598945" y="357035"/>
              </a:lnTo>
              <a:lnTo>
                <a:pt x="0" y="357035"/>
              </a:lnTo>
              <a:lnTo>
                <a:pt x="0" y="67987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1377" y="2352433"/>
        <a:ext cx="381604" cy="7104"/>
      </dsp:txXfrm>
    </dsp:sp>
    <dsp:sp modelId="{DA7A5EE9-9FEF-41E6-BD5B-9F6BC453FAE3}">
      <dsp:nvSpPr>
        <dsp:cNvPr id="0" name=""/>
        <dsp:cNvSpPr/>
      </dsp:nvSpPr>
      <dsp:spPr>
        <a:xfrm>
          <a:off x="7607150" y="164449"/>
          <a:ext cx="3089002" cy="18534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Light" panose="020F0302020204030204"/>
            </a:rPr>
            <a:t>Service Provider Submits Required Documentation to </a:t>
          </a:r>
          <a:r>
            <a:rPr lang="en-US" sz="1900" kern="1200">
              <a:latin typeface="Calibri Light" panose="020F0302020204030204"/>
              <a:hlinkClick xmlns:r="http://schemas.openxmlformats.org/officeDocument/2006/relationships" r:id="rId1"/>
            </a:rPr>
            <a:t>flexfund@ppchp.org</a:t>
          </a:r>
          <a:r>
            <a:rPr lang="en-US" sz="1900" kern="1200">
              <a:latin typeface="Calibri Light" panose="020F0302020204030204"/>
            </a:rPr>
            <a:t> (within 10 business days of application submission) </a:t>
          </a:r>
          <a:endParaRPr lang="en-US" sz="1900" kern="1200"/>
        </a:p>
      </dsp:txBody>
      <dsp:txXfrm>
        <a:off x="7607150" y="164449"/>
        <a:ext cx="3089002" cy="1853401"/>
      </dsp:txXfrm>
    </dsp:sp>
    <dsp:sp modelId="{5CA25469-E567-4987-8A14-3D08B613A99A}">
      <dsp:nvSpPr>
        <dsp:cNvPr id="0" name=""/>
        <dsp:cNvSpPr/>
      </dsp:nvSpPr>
      <dsp:spPr>
        <a:xfrm>
          <a:off x="3095408" y="3609301"/>
          <a:ext cx="679870" cy="91440"/>
        </a:xfrm>
        <a:custGeom>
          <a:avLst/>
          <a:gdLst/>
          <a:ahLst/>
          <a:cxnLst/>
          <a:rect l="0" t="0" r="0" b="0"/>
          <a:pathLst>
            <a:path>
              <a:moveTo>
                <a:pt x="0" y="45720"/>
              </a:moveTo>
              <a:lnTo>
                <a:pt x="67987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17581" y="3651468"/>
        <a:ext cx="35523" cy="7104"/>
      </dsp:txXfrm>
    </dsp:sp>
    <dsp:sp modelId="{6CEB4918-4682-431C-88A5-9A87BBFC57CB}">
      <dsp:nvSpPr>
        <dsp:cNvPr id="0" name=""/>
        <dsp:cNvSpPr/>
      </dsp:nvSpPr>
      <dsp:spPr>
        <a:xfrm>
          <a:off x="8205" y="2728320"/>
          <a:ext cx="3089002" cy="18534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Light" panose="020F0302020204030204"/>
            </a:rPr>
            <a:t>Flex Fund Manager Reviews Documentation and Notifies Service</a:t>
          </a:r>
          <a:r>
            <a:rPr lang="en-US" sz="1900" kern="1200"/>
            <a:t> </a:t>
          </a:r>
          <a:r>
            <a:rPr lang="en-US" sz="1900" kern="1200">
              <a:latin typeface="Calibri Light" panose="020F0302020204030204"/>
            </a:rPr>
            <a:t>Providers</a:t>
          </a:r>
          <a:r>
            <a:rPr lang="en-US" sz="1900" kern="1200"/>
            <a:t> </a:t>
          </a:r>
          <a:r>
            <a:rPr lang="en-US" sz="1900" kern="1200">
              <a:latin typeface="Calibri Light" panose="020F0302020204030204"/>
            </a:rPr>
            <a:t>If</a:t>
          </a:r>
          <a:r>
            <a:rPr lang="en-US" sz="1900" kern="1200"/>
            <a:t> </a:t>
          </a:r>
          <a:r>
            <a:rPr lang="en-US" sz="1900" kern="1200">
              <a:latin typeface="Calibri Light" panose="020F0302020204030204"/>
            </a:rPr>
            <a:t>Additional</a:t>
          </a:r>
          <a:r>
            <a:rPr lang="en-US" sz="1900" kern="1200"/>
            <a:t> </a:t>
          </a:r>
          <a:r>
            <a:rPr lang="en-US" sz="1900" kern="1200">
              <a:latin typeface="Calibri Light" panose="020F0302020204030204"/>
            </a:rPr>
            <a:t>Documentation</a:t>
          </a:r>
          <a:r>
            <a:rPr lang="en-US" sz="1900" kern="1200"/>
            <a:t> </a:t>
          </a:r>
          <a:r>
            <a:rPr lang="en-US" sz="1900" kern="1200">
              <a:latin typeface="Calibri Light" panose="020F0302020204030204"/>
            </a:rPr>
            <a:t>Is</a:t>
          </a:r>
          <a:r>
            <a:rPr lang="en-US" sz="1900" kern="1200"/>
            <a:t> </a:t>
          </a:r>
          <a:r>
            <a:rPr lang="en-US" sz="1900" kern="1200">
              <a:latin typeface="Calibri Light" panose="020F0302020204030204"/>
            </a:rPr>
            <a:t>Needed</a:t>
          </a:r>
        </a:p>
      </dsp:txBody>
      <dsp:txXfrm>
        <a:off x="8205" y="2728320"/>
        <a:ext cx="3089002" cy="1853401"/>
      </dsp:txXfrm>
    </dsp:sp>
    <dsp:sp modelId="{976F7690-75C6-4429-AE9D-FDBA4600C1CC}">
      <dsp:nvSpPr>
        <dsp:cNvPr id="0" name=""/>
        <dsp:cNvSpPr/>
      </dsp:nvSpPr>
      <dsp:spPr>
        <a:xfrm>
          <a:off x="6894880" y="3609301"/>
          <a:ext cx="679870" cy="91440"/>
        </a:xfrm>
        <a:custGeom>
          <a:avLst/>
          <a:gdLst/>
          <a:ahLst/>
          <a:cxnLst/>
          <a:rect l="0" t="0" r="0" b="0"/>
          <a:pathLst>
            <a:path>
              <a:moveTo>
                <a:pt x="0" y="45720"/>
              </a:moveTo>
              <a:lnTo>
                <a:pt x="679870"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17053" y="3651468"/>
        <a:ext cx="35523" cy="7104"/>
      </dsp:txXfrm>
    </dsp:sp>
    <dsp:sp modelId="{96B31A5F-3441-4123-AA13-420C1D2D1A90}">
      <dsp:nvSpPr>
        <dsp:cNvPr id="0" name=""/>
        <dsp:cNvSpPr/>
      </dsp:nvSpPr>
      <dsp:spPr>
        <a:xfrm>
          <a:off x="3807678" y="2728320"/>
          <a:ext cx="3089002" cy="185340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latin typeface="Calibri Light" panose="020F0302020204030204"/>
            </a:rPr>
            <a:t>Service Provider Receives Final Approval Once All Required Documentation is Processed </a:t>
          </a:r>
          <a:endParaRPr lang="en-US" sz="1900" kern="1200"/>
        </a:p>
      </dsp:txBody>
      <dsp:txXfrm>
        <a:off x="3807678" y="2728320"/>
        <a:ext cx="3089002" cy="1853401"/>
      </dsp:txXfrm>
    </dsp:sp>
    <dsp:sp modelId="{2AE852DF-2FFB-40FD-BBF5-8280522C4D4E}">
      <dsp:nvSpPr>
        <dsp:cNvPr id="0" name=""/>
        <dsp:cNvSpPr/>
      </dsp:nvSpPr>
      <dsp:spPr>
        <a:xfrm>
          <a:off x="7607150" y="2728320"/>
          <a:ext cx="3089002" cy="18534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Light" panose="020F0302020204030204"/>
            </a:rPr>
            <a:t>Payment or Reimbursement Issued By CHP</a:t>
          </a:r>
        </a:p>
      </dsp:txBody>
      <dsp:txXfrm>
        <a:off x="7607150" y="2728320"/>
        <a:ext cx="3089002" cy="185340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C504-B5FE-4CC2-BEF0-BD6B7F3A568E}" type="datetimeFigureOut">
              <a:rPr lang="en-US" smtClean="0"/>
              <a:t>6/3/2024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34AA3-3510-43EB-9736-ABA45A0BCB3C}" type="slidenum">
              <a:rPr lang="en-US" smtClean="0"/>
              <a:t>‹#›</a:t>
            </a:fld>
            <a:endParaRPr lang="en-US"/>
          </a:p>
        </p:txBody>
      </p:sp>
    </p:spTree>
    <p:extLst>
      <p:ext uri="{BB962C8B-B14F-4D97-AF65-F5344CB8AC3E}">
        <p14:creationId xmlns:p14="http://schemas.microsoft.com/office/powerpoint/2010/main" val="906917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ppchp.org/flexfund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flexfund@ppchp.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Welcome to the Community Health Partnership Flexible Housing Fund training presentation. </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9534AA3-3510-43EB-9736-ABA45A0BCB3C}" type="slidenum">
              <a:rPr lang="en-US" smtClean="0"/>
              <a:t>1</a:t>
            </a:fld>
            <a:endParaRPr lang="en-US"/>
          </a:p>
        </p:txBody>
      </p:sp>
    </p:spTree>
    <p:extLst>
      <p:ext uri="{BB962C8B-B14F-4D97-AF65-F5344CB8AC3E}">
        <p14:creationId xmlns:p14="http://schemas.microsoft.com/office/powerpoint/2010/main" val="109705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we will talk about the types of eligible costs that may be requested. For more details, please refer to the policies and procedures which can be find on our website at </a:t>
            </a:r>
            <a:r>
              <a:rPr lang="en-US">
                <a:cs typeface="Calibri"/>
                <a:hlinkClick r:id="rId3"/>
              </a:rPr>
              <a:t>www.ppchp.org/flexfunds</a:t>
            </a:r>
            <a:r>
              <a:rPr lang="en-US">
                <a:cs typeface="Calibri"/>
              </a:rPr>
              <a:t>. All requests will be assessed on a case-by-case basis. </a:t>
            </a:r>
          </a:p>
          <a:p>
            <a:r>
              <a:rPr lang="en-US">
                <a:cs typeface="Calibri"/>
              </a:rPr>
              <a:t>1. Eviction or arrears owed to previous landlord</a:t>
            </a:r>
          </a:p>
          <a:p>
            <a:r>
              <a:rPr lang="en-US">
                <a:cs typeface="Calibri"/>
              </a:rPr>
              <a:t>2. Fees and Deposits needed to apply for and secure housing. Deposit up to two times the rent.</a:t>
            </a:r>
          </a:p>
          <a:p>
            <a:r>
              <a:rPr lang="en-US">
                <a:cs typeface="Calibri"/>
              </a:rPr>
              <a:t>3. Lease or Utility Assistance, up to two months of rent. </a:t>
            </a:r>
          </a:p>
          <a:p>
            <a:r>
              <a:rPr lang="en-US">
                <a:cs typeface="Calibri"/>
              </a:rPr>
              <a:t>4. Landlord Mitigation Assistance</a:t>
            </a:r>
          </a:p>
          <a:p>
            <a:endParaRPr lang="en-US">
              <a:cs typeface="Calibri"/>
            </a:endParaRPr>
          </a:p>
        </p:txBody>
      </p:sp>
      <p:sp>
        <p:nvSpPr>
          <p:cNvPr id="4" name="Slide Number Placeholder 3"/>
          <p:cNvSpPr>
            <a:spLocks noGrp="1"/>
          </p:cNvSpPr>
          <p:nvPr>
            <p:ph type="sldNum" sz="quarter" idx="5"/>
          </p:nvPr>
        </p:nvSpPr>
        <p:spPr/>
        <p:txBody>
          <a:bodyPr/>
          <a:lstStyle/>
          <a:p>
            <a:fld id="{69534AA3-3510-43EB-9736-ABA45A0BCB3C}" type="slidenum">
              <a:rPr lang="en-US" smtClean="0"/>
              <a:t>10</a:t>
            </a:fld>
            <a:endParaRPr lang="en-US"/>
          </a:p>
        </p:txBody>
      </p:sp>
    </p:spTree>
    <p:extLst>
      <p:ext uri="{BB962C8B-B14F-4D97-AF65-F5344CB8AC3E}">
        <p14:creationId xmlns:p14="http://schemas.microsoft.com/office/powerpoint/2010/main" val="3107862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Gap Funding: Covers up to $200/MTH FOR 6-12 month lease</a:t>
            </a:r>
          </a:p>
          <a:p>
            <a:r>
              <a:rPr lang="en-US">
                <a:cs typeface="Calibri"/>
              </a:rPr>
              <a:t>Rent increase due to lease renewal</a:t>
            </a:r>
          </a:p>
          <a:p>
            <a:r>
              <a:rPr lang="en-US">
                <a:cs typeface="Calibri"/>
              </a:rPr>
              <a:t>Hotel/Motel Assistance: Up to 45 days. HH must have a signed lease and m/</a:t>
            </a:r>
            <a:r>
              <a:rPr lang="en-US" err="1">
                <a:cs typeface="Calibri"/>
              </a:rPr>
              <a:t>i</a:t>
            </a:r>
            <a:r>
              <a:rPr lang="en-US">
                <a:cs typeface="Calibri"/>
              </a:rPr>
              <a:t> date established</a:t>
            </a:r>
          </a:p>
          <a:p>
            <a:r>
              <a:rPr lang="en-US">
                <a:cs typeface="Calibri"/>
              </a:rPr>
              <a:t>Transportation: Car Registration, bus passes, etc.</a:t>
            </a:r>
          </a:p>
          <a:p>
            <a:r>
              <a:rPr lang="en-US">
                <a:cs typeface="Calibri"/>
              </a:rPr>
              <a:t>Relocation assistance: Bus tickets, plane, train tickets, moving fees, up to 60 days of storage fees. </a:t>
            </a:r>
          </a:p>
        </p:txBody>
      </p:sp>
      <p:sp>
        <p:nvSpPr>
          <p:cNvPr id="4" name="Slide Number Placeholder 3"/>
          <p:cNvSpPr>
            <a:spLocks noGrp="1"/>
          </p:cNvSpPr>
          <p:nvPr>
            <p:ph type="sldNum" sz="quarter" idx="5"/>
          </p:nvPr>
        </p:nvSpPr>
        <p:spPr/>
        <p:txBody>
          <a:bodyPr/>
          <a:lstStyle/>
          <a:p>
            <a:fld id="{69534AA3-3510-43EB-9736-ABA45A0BCB3C}" type="slidenum">
              <a:rPr lang="en-US" smtClean="0"/>
              <a:t>11</a:t>
            </a:fld>
            <a:endParaRPr lang="en-US"/>
          </a:p>
        </p:txBody>
      </p:sp>
    </p:spTree>
    <p:extLst>
      <p:ext uri="{BB962C8B-B14F-4D97-AF65-F5344CB8AC3E}">
        <p14:creationId xmlns:p14="http://schemas.microsoft.com/office/powerpoint/2010/main" val="3847930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Basic Household items, again these are all assessed on a case-by-case basis. Please review the policies and procedures for more details on HH items, just keep in mind that not all HH items are a necessity and may not qualify. Pots and pans, bedding, coats, cleaning supplies for example. </a:t>
            </a:r>
          </a:p>
          <a:p>
            <a:r>
              <a:rPr lang="en-US">
                <a:cs typeface="Calibri"/>
              </a:rPr>
              <a:t>Critical Documents: Docs needed to overcome barriers to employment/housing. Birth certs. DLs, etc.</a:t>
            </a:r>
          </a:p>
          <a:p>
            <a:r>
              <a:rPr lang="en-US">
                <a:cs typeface="Calibri"/>
              </a:rPr>
              <a:t>Employment and Training: Uniforms/footwear/professional attire, tools, etc. </a:t>
            </a:r>
          </a:p>
          <a:p>
            <a:r>
              <a:rPr lang="en-US">
                <a:cs typeface="Calibri"/>
              </a:rPr>
              <a:t>Other: ADA </a:t>
            </a:r>
            <a:r>
              <a:rPr lang="en-US" err="1">
                <a:cs typeface="Calibri"/>
              </a:rPr>
              <a:t>modiication</a:t>
            </a:r>
            <a:r>
              <a:rPr lang="en-US">
                <a:cs typeface="Calibri"/>
              </a:rPr>
              <a:t> options, Interpreters to translate housing-related documents. Please refer to P&amp;P for more examples.</a:t>
            </a:r>
          </a:p>
        </p:txBody>
      </p:sp>
      <p:sp>
        <p:nvSpPr>
          <p:cNvPr id="4" name="Slide Number Placeholder 3"/>
          <p:cNvSpPr>
            <a:spLocks noGrp="1"/>
          </p:cNvSpPr>
          <p:nvPr>
            <p:ph type="sldNum" sz="quarter" idx="5"/>
          </p:nvPr>
        </p:nvSpPr>
        <p:spPr/>
        <p:txBody>
          <a:bodyPr/>
          <a:lstStyle/>
          <a:p>
            <a:fld id="{69534AA3-3510-43EB-9736-ABA45A0BCB3C}" type="slidenum">
              <a:rPr lang="en-US" smtClean="0"/>
              <a:t>12</a:t>
            </a:fld>
            <a:endParaRPr lang="en-US"/>
          </a:p>
        </p:txBody>
      </p:sp>
    </p:spTree>
    <p:extLst>
      <p:ext uri="{BB962C8B-B14F-4D97-AF65-F5344CB8AC3E}">
        <p14:creationId xmlns:p14="http://schemas.microsoft.com/office/powerpoint/2010/main" val="3983218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9534AA3-3510-43EB-9736-ABA45A0BCB3C}" type="slidenum">
              <a:rPr lang="en-US" smtClean="0"/>
              <a:t>13</a:t>
            </a:fld>
            <a:endParaRPr lang="en-US"/>
          </a:p>
        </p:txBody>
      </p:sp>
    </p:spTree>
    <p:extLst>
      <p:ext uri="{BB962C8B-B14F-4D97-AF65-F5344CB8AC3E}">
        <p14:creationId xmlns:p14="http://schemas.microsoft.com/office/powerpoint/2010/main" val="3998928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534AA3-3510-43EB-9736-ABA45A0BCB3C}" type="slidenum">
              <a:rPr lang="en-US" smtClean="0"/>
              <a:t>20</a:t>
            </a:fld>
            <a:endParaRPr lang="en-US"/>
          </a:p>
        </p:txBody>
      </p:sp>
    </p:spTree>
    <p:extLst>
      <p:ext uri="{BB962C8B-B14F-4D97-AF65-F5344CB8AC3E}">
        <p14:creationId xmlns:p14="http://schemas.microsoft.com/office/powerpoint/2010/main" val="280528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PLEASE READ: CHP is a 501(C)3 organization formed in 1992 by local health leaders to foster a collaborative approach to improving the health of the region. Our vision is to pioneer a process of collaborative leadership that results in measurable improvements in community health. We use collective impact as our primary collaboration framework and we currently serve as a backbone organization and support four complex local initiatives that work to prevent and end homelessness, suicide, and substance use disorders in our community, and increase access to competent healthcare for LGBTQIA2+ individuals.</a:t>
            </a:r>
          </a:p>
          <a:p>
            <a:endParaRPr lang="en-US"/>
          </a:p>
        </p:txBody>
      </p:sp>
      <p:sp>
        <p:nvSpPr>
          <p:cNvPr id="4" name="Slide Number Placeholder 3"/>
          <p:cNvSpPr>
            <a:spLocks noGrp="1"/>
          </p:cNvSpPr>
          <p:nvPr>
            <p:ph type="sldNum" sz="quarter" idx="5"/>
          </p:nvPr>
        </p:nvSpPr>
        <p:spPr/>
        <p:txBody>
          <a:bodyPr/>
          <a:lstStyle/>
          <a:p>
            <a:fld id="{F2EA632B-E8AD-4DE7-8893-DFA3CBEC5D69}" type="slidenum">
              <a:rPr lang="en-US" smtClean="0"/>
              <a:t>2</a:t>
            </a:fld>
            <a:endParaRPr lang="en-US"/>
          </a:p>
        </p:txBody>
      </p:sp>
    </p:spTree>
    <p:extLst>
      <p:ext uri="{BB962C8B-B14F-4D97-AF65-F5344CB8AC3E}">
        <p14:creationId xmlns:p14="http://schemas.microsoft.com/office/powerpoint/2010/main" val="4062843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CHP FF has set aside funding to remain flexible and accessible to highly vulnerable households experiencing or at risk of experiencing homelessness. The goal of the fund is to help HH resolve their housing crisis through diversion efforts to move them towards permanent housing solutions.</a:t>
            </a:r>
          </a:p>
        </p:txBody>
      </p:sp>
      <p:sp>
        <p:nvSpPr>
          <p:cNvPr id="4" name="Slide Number Placeholder 3"/>
          <p:cNvSpPr>
            <a:spLocks noGrp="1"/>
          </p:cNvSpPr>
          <p:nvPr>
            <p:ph type="sldNum" sz="quarter" idx="5"/>
          </p:nvPr>
        </p:nvSpPr>
        <p:spPr/>
        <p:txBody>
          <a:bodyPr/>
          <a:lstStyle/>
          <a:p>
            <a:fld id="{69534AA3-3510-43EB-9736-ABA45A0BCB3C}" type="slidenum">
              <a:rPr lang="en-US" smtClean="0"/>
              <a:t>3</a:t>
            </a:fld>
            <a:endParaRPr lang="en-US"/>
          </a:p>
        </p:txBody>
      </p:sp>
    </p:spTree>
    <p:extLst>
      <p:ext uri="{BB962C8B-B14F-4D97-AF65-F5344CB8AC3E}">
        <p14:creationId xmlns:p14="http://schemas.microsoft.com/office/powerpoint/2010/main" val="737754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is the concept of diversion? Diversion assists households who have just lost their housing and are seeking emergency shelter or facing homelessness. </a:t>
            </a:r>
          </a:p>
        </p:txBody>
      </p:sp>
      <p:sp>
        <p:nvSpPr>
          <p:cNvPr id="4" name="Slide Number Placeholder 3"/>
          <p:cNvSpPr>
            <a:spLocks noGrp="1"/>
          </p:cNvSpPr>
          <p:nvPr>
            <p:ph type="sldNum" sz="quarter" idx="5"/>
          </p:nvPr>
        </p:nvSpPr>
        <p:spPr/>
        <p:txBody>
          <a:bodyPr/>
          <a:lstStyle/>
          <a:p>
            <a:fld id="{69534AA3-3510-43EB-9736-ABA45A0BCB3C}" type="slidenum">
              <a:rPr lang="en-US" smtClean="0"/>
              <a:t>4</a:t>
            </a:fld>
            <a:endParaRPr lang="en-US"/>
          </a:p>
        </p:txBody>
      </p:sp>
    </p:spTree>
    <p:extLst>
      <p:ext uri="{BB962C8B-B14F-4D97-AF65-F5344CB8AC3E}">
        <p14:creationId xmlns:p14="http://schemas.microsoft.com/office/powerpoint/2010/main" val="1723982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Diversion is different than homelessness prevention and other eviction prevention efforts. It is problem solving and solution focused.</a:t>
            </a:r>
          </a:p>
        </p:txBody>
      </p:sp>
      <p:sp>
        <p:nvSpPr>
          <p:cNvPr id="4" name="Slide Number Placeholder 3"/>
          <p:cNvSpPr>
            <a:spLocks noGrp="1"/>
          </p:cNvSpPr>
          <p:nvPr>
            <p:ph type="sldNum" sz="quarter" idx="5"/>
          </p:nvPr>
        </p:nvSpPr>
        <p:spPr/>
        <p:txBody>
          <a:bodyPr/>
          <a:lstStyle/>
          <a:p>
            <a:fld id="{69534AA3-3510-43EB-9736-ABA45A0BCB3C}" type="slidenum">
              <a:rPr lang="en-US" smtClean="0"/>
              <a:t>5</a:t>
            </a:fld>
            <a:endParaRPr lang="en-US"/>
          </a:p>
        </p:txBody>
      </p:sp>
    </p:spTree>
    <p:extLst>
      <p:ext uri="{BB962C8B-B14F-4D97-AF65-F5344CB8AC3E}">
        <p14:creationId xmlns:p14="http://schemas.microsoft.com/office/powerpoint/2010/main" val="415575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a useful visualization that shows where diversion can be utilized during someone's housing crisis. Again, this isn't homelessness prevention, but rather it is when a community member is reaching out to emergency housing supports. The case manager or service provider will engage in a problem solving conversation to see if there are other options of supports that a household can explore. For example, do they have a friend or family member they can stay with as they work toward resolving their crisis. </a:t>
            </a:r>
          </a:p>
        </p:txBody>
      </p:sp>
      <p:sp>
        <p:nvSpPr>
          <p:cNvPr id="4" name="Slide Number Placeholder 3"/>
          <p:cNvSpPr>
            <a:spLocks noGrp="1"/>
          </p:cNvSpPr>
          <p:nvPr>
            <p:ph type="sldNum" sz="quarter" idx="5"/>
          </p:nvPr>
        </p:nvSpPr>
        <p:spPr/>
        <p:txBody>
          <a:bodyPr/>
          <a:lstStyle/>
          <a:p>
            <a:fld id="{69534AA3-3510-43EB-9736-ABA45A0BCB3C}" type="slidenum">
              <a:rPr lang="en-US" smtClean="0"/>
              <a:t>6</a:t>
            </a:fld>
            <a:endParaRPr lang="en-US"/>
          </a:p>
        </p:txBody>
      </p:sp>
    </p:spTree>
    <p:extLst>
      <p:ext uri="{BB962C8B-B14F-4D97-AF65-F5344CB8AC3E}">
        <p14:creationId xmlns:p14="http://schemas.microsoft.com/office/powerpoint/2010/main" val="573463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Eligible participants include households with an annual income that is less than 80% of the area median income. They must be current residents of El Paso County and engaged with an NPO, Healthcare provider, faith-based org, educational institution, or city/council/state agency. All other resources must be explored before an application for flex funds is submitted. A household can receive funding assistance once every 12 months. If they are moving into a new rental, they must be signing a lease ready for signatures, and not on a waitlist. Noncitizen HHs or HHs containing a noncitizen member are eligible for assistance. </a:t>
            </a:r>
          </a:p>
        </p:txBody>
      </p:sp>
      <p:sp>
        <p:nvSpPr>
          <p:cNvPr id="4" name="Slide Number Placeholder 3"/>
          <p:cNvSpPr>
            <a:spLocks noGrp="1"/>
          </p:cNvSpPr>
          <p:nvPr>
            <p:ph type="sldNum" sz="quarter" idx="5"/>
          </p:nvPr>
        </p:nvSpPr>
        <p:spPr/>
        <p:txBody>
          <a:bodyPr/>
          <a:lstStyle/>
          <a:p>
            <a:fld id="{69534AA3-3510-43EB-9736-ABA45A0BCB3C}" type="slidenum">
              <a:rPr lang="en-US" smtClean="0"/>
              <a:t>7</a:t>
            </a:fld>
            <a:endParaRPr lang="en-US"/>
          </a:p>
        </p:txBody>
      </p:sp>
    </p:spTree>
    <p:extLst>
      <p:ext uri="{BB962C8B-B14F-4D97-AF65-F5344CB8AC3E}">
        <p14:creationId xmlns:p14="http://schemas.microsoft.com/office/powerpoint/2010/main" val="307329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request assistance, the household must have an eligible service provider submit a request on their behalf. Applications filled out by a client will be automatically denied. Eligible service providers must be a member of the </a:t>
            </a:r>
            <a:r>
              <a:rPr lang="en-US" err="1">
                <a:cs typeface="Calibri"/>
              </a:rPr>
              <a:t>PPCoC</a:t>
            </a:r>
            <a:r>
              <a:rPr lang="en-US">
                <a:cs typeface="Calibri"/>
              </a:rPr>
              <a:t>. If you are not sure if your agency is a member, please email </a:t>
            </a:r>
            <a:r>
              <a:rPr lang="en-US">
                <a:cs typeface="Calibri"/>
                <a:hlinkClick r:id="rId3"/>
              </a:rPr>
              <a:t>flexfund@ppchp.org</a:t>
            </a:r>
            <a:r>
              <a:rPr lang="en-US">
                <a:cs typeface="Calibri"/>
              </a:rPr>
              <a:t> to determine membership status. Otherwise, the agency will need take a few moments to fill out a membership application. Each household is limited to receiving no more than $3500 per request. The application will be closed once approved requests exceed $15000 in a month. </a:t>
            </a:r>
          </a:p>
        </p:txBody>
      </p:sp>
      <p:sp>
        <p:nvSpPr>
          <p:cNvPr id="4" name="Slide Number Placeholder 3"/>
          <p:cNvSpPr>
            <a:spLocks noGrp="1"/>
          </p:cNvSpPr>
          <p:nvPr>
            <p:ph type="sldNum" sz="quarter" idx="5"/>
          </p:nvPr>
        </p:nvSpPr>
        <p:spPr/>
        <p:txBody>
          <a:bodyPr/>
          <a:lstStyle/>
          <a:p>
            <a:fld id="{69534AA3-3510-43EB-9736-ABA45A0BCB3C}" type="slidenum">
              <a:rPr lang="en-US" smtClean="0"/>
              <a:t>8</a:t>
            </a:fld>
            <a:endParaRPr lang="en-US"/>
          </a:p>
        </p:txBody>
      </p:sp>
    </p:spTree>
    <p:extLst>
      <p:ext uri="{BB962C8B-B14F-4D97-AF65-F5344CB8AC3E}">
        <p14:creationId xmlns:p14="http://schemas.microsoft.com/office/powerpoint/2010/main" val="2302562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ensure requests are processed efficiently, please thoroughly fill out the application. This includes providing information on all programs the household is participating in. We will need to verify that the request cannot be covered by other program's funds. Costs cannot be provided to a household who is receiving the same type of assistance through public sources. </a:t>
            </a:r>
          </a:p>
        </p:txBody>
      </p:sp>
      <p:sp>
        <p:nvSpPr>
          <p:cNvPr id="4" name="Slide Number Placeholder 3"/>
          <p:cNvSpPr>
            <a:spLocks noGrp="1"/>
          </p:cNvSpPr>
          <p:nvPr>
            <p:ph type="sldNum" sz="quarter" idx="5"/>
          </p:nvPr>
        </p:nvSpPr>
        <p:spPr/>
        <p:txBody>
          <a:bodyPr/>
          <a:lstStyle/>
          <a:p>
            <a:fld id="{69534AA3-3510-43EB-9736-ABA45A0BCB3C}" type="slidenum">
              <a:rPr lang="en-US" smtClean="0"/>
              <a:t>9</a:t>
            </a:fld>
            <a:endParaRPr lang="en-US"/>
          </a:p>
        </p:txBody>
      </p:sp>
    </p:spTree>
    <p:extLst>
      <p:ext uri="{BB962C8B-B14F-4D97-AF65-F5344CB8AC3E}">
        <p14:creationId xmlns:p14="http://schemas.microsoft.com/office/powerpoint/2010/main" val="211933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8238C-292B-40DF-8FC4-64E46186A5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9C3551-34DC-4797-8667-77C5647632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EFDF8A-4F1A-4AEF-A039-02DEF4A54165}"/>
              </a:ext>
            </a:extLst>
          </p:cNvPr>
          <p:cNvSpPr>
            <a:spLocks noGrp="1"/>
          </p:cNvSpPr>
          <p:nvPr>
            <p:ph type="dt" sz="half" idx="10"/>
          </p:nvPr>
        </p:nvSpPr>
        <p:spPr/>
        <p:txBody>
          <a:bodyPr/>
          <a:lstStyle/>
          <a:p>
            <a:fld id="{42ADEAD0-ABB5-471F-8A98-A05346234053}" type="datetimeFigureOut">
              <a:rPr lang="en-US" smtClean="0"/>
              <a:t>6/3/2024</a:t>
            </a:fld>
            <a:endParaRPr lang="en-US"/>
          </a:p>
        </p:txBody>
      </p:sp>
      <p:sp>
        <p:nvSpPr>
          <p:cNvPr id="5" name="Footer Placeholder 4">
            <a:extLst>
              <a:ext uri="{FF2B5EF4-FFF2-40B4-BE49-F238E27FC236}">
                <a16:creationId xmlns:a16="http://schemas.microsoft.com/office/drawing/2014/main" id="{31177BE4-CFFF-407B-93EA-99A1CFDA7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F69DA-FFB5-421C-A8AF-DAA6016F18DC}"/>
              </a:ext>
            </a:extLst>
          </p:cNvPr>
          <p:cNvSpPr>
            <a:spLocks noGrp="1"/>
          </p:cNvSpPr>
          <p:nvPr>
            <p:ph type="sldNum" sz="quarter" idx="12"/>
          </p:nvPr>
        </p:nvSpPr>
        <p:spPr/>
        <p:txBody>
          <a:bodyPr/>
          <a:lstStyle/>
          <a:p>
            <a:fld id="{871EFF3A-EE3D-4271-895C-18089A082BB8}" type="slidenum">
              <a:rPr lang="en-US" smtClean="0"/>
              <a:t>‹#›</a:t>
            </a:fld>
            <a:endParaRPr lang="en-US"/>
          </a:p>
        </p:txBody>
      </p:sp>
    </p:spTree>
    <p:extLst>
      <p:ext uri="{BB962C8B-B14F-4D97-AF65-F5344CB8AC3E}">
        <p14:creationId xmlns:p14="http://schemas.microsoft.com/office/powerpoint/2010/main" val="306358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4743-8EDE-457D-8573-EEDFA1EC76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CB2340-E1D0-46A9-9F12-6A6B3BA03C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41090-F76E-47DC-986C-15F08D71B9B3}"/>
              </a:ext>
            </a:extLst>
          </p:cNvPr>
          <p:cNvSpPr>
            <a:spLocks noGrp="1"/>
          </p:cNvSpPr>
          <p:nvPr>
            <p:ph type="dt" sz="half" idx="10"/>
          </p:nvPr>
        </p:nvSpPr>
        <p:spPr/>
        <p:txBody>
          <a:bodyPr/>
          <a:lstStyle/>
          <a:p>
            <a:fld id="{42ADEAD0-ABB5-471F-8A98-A05346234053}" type="datetimeFigureOut">
              <a:rPr lang="en-US" smtClean="0"/>
              <a:t>6/3/2024</a:t>
            </a:fld>
            <a:endParaRPr lang="en-US"/>
          </a:p>
        </p:txBody>
      </p:sp>
      <p:sp>
        <p:nvSpPr>
          <p:cNvPr id="5" name="Footer Placeholder 4">
            <a:extLst>
              <a:ext uri="{FF2B5EF4-FFF2-40B4-BE49-F238E27FC236}">
                <a16:creationId xmlns:a16="http://schemas.microsoft.com/office/drawing/2014/main" id="{7E6DC276-5753-4B17-98E3-37CE7E7FC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3523E-C50B-47E4-8FEE-6D2C59F86D8B}"/>
              </a:ext>
            </a:extLst>
          </p:cNvPr>
          <p:cNvSpPr>
            <a:spLocks noGrp="1"/>
          </p:cNvSpPr>
          <p:nvPr>
            <p:ph type="sldNum" sz="quarter" idx="12"/>
          </p:nvPr>
        </p:nvSpPr>
        <p:spPr/>
        <p:txBody>
          <a:bodyPr/>
          <a:lstStyle/>
          <a:p>
            <a:fld id="{871EFF3A-EE3D-4271-895C-18089A082BB8}" type="slidenum">
              <a:rPr lang="en-US" smtClean="0"/>
              <a:t>‹#›</a:t>
            </a:fld>
            <a:endParaRPr lang="en-US"/>
          </a:p>
        </p:txBody>
      </p:sp>
    </p:spTree>
    <p:extLst>
      <p:ext uri="{BB962C8B-B14F-4D97-AF65-F5344CB8AC3E}">
        <p14:creationId xmlns:p14="http://schemas.microsoft.com/office/powerpoint/2010/main" val="198337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E63D40-AC23-40FA-9FF2-980A5400C3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5E8620-0CE8-44A7-BC98-32DC7B9B62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1AC21-BD78-4693-8CBF-9B65BB7FA1D2}"/>
              </a:ext>
            </a:extLst>
          </p:cNvPr>
          <p:cNvSpPr>
            <a:spLocks noGrp="1"/>
          </p:cNvSpPr>
          <p:nvPr>
            <p:ph type="dt" sz="half" idx="10"/>
          </p:nvPr>
        </p:nvSpPr>
        <p:spPr/>
        <p:txBody>
          <a:bodyPr/>
          <a:lstStyle/>
          <a:p>
            <a:fld id="{42ADEAD0-ABB5-471F-8A98-A05346234053}" type="datetimeFigureOut">
              <a:rPr lang="en-US" smtClean="0"/>
              <a:t>6/3/2024</a:t>
            </a:fld>
            <a:endParaRPr lang="en-US"/>
          </a:p>
        </p:txBody>
      </p:sp>
      <p:sp>
        <p:nvSpPr>
          <p:cNvPr id="5" name="Footer Placeholder 4">
            <a:extLst>
              <a:ext uri="{FF2B5EF4-FFF2-40B4-BE49-F238E27FC236}">
                <a16:creationId xmlns:a16="http://schemas.microsoft.com/office/drawing/2014/main" id="{072720A6-FFDD-42A7-B45A-FDC9C0455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55DA2-9151-475D-8859-AEAA3A993005}"/>
              </a:ext>
            </a:extLst>
          </p:cNvPr>
          <p:cNvSpPr>
            <a:spLocks noGrp="1"/>
          </p:cNvSpPr>
          <p:nvPr>
            <p:ph type="sldNum" sz="quarter" idx="12"/>
          </p:nvPr>
        </p:nvSpPr>
        <p:spPr/>
        <p:txBody>
          <a:bodyPr/>
          <a:lstStyle/>
          <a:p>
            <a:fld id="{871EFF3A-EE3D-4271-895C-18089A082BB8}" type="slidenum">
              <a:rPr lang="en-US" smtClean="0"/>
              <a:t>‹#›</a:t>
            </a:fld>
            <a:endParaRPr lang="en-US"/>
          </a:p>
        </p:txBody>
      </p:sp>
    </p:spTree>
    <p:extLst>
      <p:ext uri="{BB962C8B-B14F-4D97-AF65-F5344CB8AC3E}">
        <p14:creationId xmlns:p14="http://schemas.microsoft.com/office/powerpoint/2010/main" val="346765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49236-9AF5-4240-AAC0-C38B456195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1DDB75-5EBB-435A-860B-1247B6EDDA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D496A0-F049-4563-8CEE-ABDF448007C8}"/>
              </a:ext>
            </a:extLst>
          </p:cNvPr>
          <p:cNvSpPr>
            <a:spLocks noGrp="1"/>
          </p:cNvSpPr>
          <p:nvPr>
            <p:ph type="dt" sz="half" idx="10"/>
          </p:nvPr>
        </p:nvSpPr>
        <p:spPr/>
        <p:txBody>
          <a:bodyPr/>
          <a:lstStyle/>
          <a:p>
            <a:fld id="{42ADEAD0-ABB5-471F-8A98-A05346234053}" type="datetimeFigureOut">
              <a:rPr lang="en-US" smtClean="0"/>
              <a:t>6/3/2024</a:t>
            </a:fld>
            <a:endParaRPr lang="en-US"/>
          </a:p>
        </p:txBody>
      </p:sp>
      <p:sp>
        <p:nvSpPr>
          <p:cNvPr id="5" name="Footer Placeholder 4">
            <a:extLst>
              <a:ext uri="{FF2B5EF4-FFF2-40B4-BE49-F238E27FC236}">
                <a16:creationId xmlns:a16="http://schemas.microsoft.com/office/drawing/2014/main" id="{9A7B4550-0B10-47D6-88D3-95ABF2E7C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81A51-AE33-4F44-814D-9BE7A77B8121}"/>
              </a:ext>
            </a:extLst>
          </p:cNvPr>
          <p:cNvSpPr>
            <a:spLocks noGrp="1"/>
          </p:cNvSpPr>
          <p:nvPr>
            <p:ph type="sldNum" sz="quarter" idx="12"/>
          </p:nvPr>
        </p:nvSpPr>
        <p:spPr/>
        <p:txBody>
          <a:bodyPr/>
          <a:lstStyle/>
          <a:p>
            <a:fld id="{871EFF3A-EE3D-4271-895C-18089A082BB8}" type="slidenum">
              <a:rPr lang="en-US" smtClean="0"/>
              <a:t>‹#›</a:t>
            </a:fld>
            <a:endParaRPr lang="en-US"/>
          </a:p>
        </p:txBody>
      </p:sp>
    </p:spTree>
    <p:extLst>
      <p:ext uri="{BB962C8B-B14F-4D97-AF65-F5344CB8AC3E}">
        <p14:creationId xmlns:p14="http://schemas.microsoft.com/office/powerpoint/2010/main" val="1230124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C279-D058-462D-8BDB-370C19273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DF3AD6-DFEB-47EB-816A-EAB835B7C3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7D395-D735-48F3-8E38-1A893E7A7899}"/>
              </a:ext>
            </a:extLst>
          </p:cNvPr>
          <p:cNvSpPr>
            <a:spLocks noGrp="1"/>
          </p:cNvSpPr>
          <p:nvPr>
            <p:ph type="dt" sz="half" idx="10"/>
          </p:nvPr>
        </p:nvSpPr>
        <p:spPr/>
        <p:txBody>
          <a:bodyPr/>
          <a:lstStyle/>
          <a:p>
            <a:fld id="{42ADEAD0-ABB5-471F-8A98-A05346234053}" type="datetimeFigureOut">
              <a:rPr lang="en-US" smtClean="0"/>
              <a:t>6/3/2024</a:t>
            </a:fld>
            <a:endParaRPr lang="en-US"/>
          </a:p>
        </p:txBody>
      </p:sp>
      <p:sp>
        <p:nvSpPr>
          <p:cNvPr id="5" name="Footer Placeholder 4">
            <a:extLst>
              <a:ext uri="{FF2B5EF4-FFF2-40B4-BE49-F238E27FC236}">
                <a16:creationId xmlns:a16="http://schemas.microsoft.com/office/drawing/2014/main" id="{252DE077-8FD2-479B-9D30-08DD88BB6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9407B-E734-4008-BE4B-2699CFABA5B4}"/>
              </a:ext>
            </a:extLst>
          </p:cNvPr>
          <p:cNvSpPr>
            <a:spLocks noGrp="1"/>
          </p:cNvSpPr>
          <p:nvPr>
            <p:ph type="sldNum" sz="quarter" idx="12"/>
          </p:nvPr>
        </p:nvSpPr>
        <p:spPr/>
        <p:txBody>
          <a:bodyPr/>
          <a:lstStyle/>
          <a:p>
            <a:fld id="{871EFF3A-EE3D-4271-895C-18089A082BB8}" type="slidenum">
              <a:rPr lang="en-US" smtClean="0"/>
              <a:t>‹#›</a:t>
            </a:fld>
            <a:endParaRPr lang="en-US"/>
          </a:p>
        </p:txBody>
      </p:sp>
    </p:spTree>
    <p:extLst>
      <p:ext uri="{BB962C8B-B14F-4D97-AF65-F5344CB8AC3E}">
        <p14:creationId xmlns:p14="http://schemas.microsoft.com/office/powerpoint/2010/main" val="331262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BADB7-0EDD-43B9-B517-7B796C152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F895F3-2602-413D-B5B5-32E3E9DA0D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070842-41AE-4758-9ECB-DF5A852E3E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96AD4B-76C3-4355-A293-B7911631F692}"/>
              </a:ext>
            </a:extLst>
          </p:cNvPr>
          <p:cNvSpPr>
            <a:spLocks noGrp="1"/>
          </p:cNvSpPr>
          <p:nvPr>
            <p:ph type="dt" sz="half" idx="10"/>
          </p:nvPr>
        </p:nvSpPr>
        <p:spPr/>
        <p:txBody>
          <a:bodyPr/>
          <a:lstStyle/>
          <a:p>
            <a:fld id="{42ADEAD0-ABB5-471F-8A98-A05346234053}" type="datetimeFigureOut">
              <a:rPr lang="en-US" smtClean="0"/>
              <a:t>6/3/2024</a:t>
            </a:fld>
            <a:endParaRPr lang="en-US"/>
          </a:p>
        </p:txBody>
      </p:sp>
      <p:sp>
        <p:nvSpPr>
          <p:cNvPr id="6" name="Footer Placeholder 5">
            <a:extLst>
              <a:ext uri="{FF2B5EF4-FFF2-40B4-BE49-F238E27FC236}">
                <a16:creationId xmlns:a16="http://schemas.microsoft.com/office/drawing/2014/main" id="{02E09CAA-D68B-46BA-B305-948DE2A121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42017D-EF19-451D-B611-E90D33B3B65A}"/>
              </a:ext>
            </a:extLst>
          </p:cNvPr>
          <p:cNvSpPr>
            <a:spLocks noGrp="1"/>
          </p:cNvSpPr>
          <p:nvPr>
            <p:ph type="sldNum" sz="quarter" idx="12"/>
          </p:nvPr>
        </p:nvSpPr>
        <p:spPr/>
        <p:txBody>
          <a:bodyPr/>
          <a:lstStyle/>
          <a:p>
            <a:fld id="{871EFF3A-EE3D-4271-895C-18089A082BB8}" type="slidenum">
              <a:rPr lang="en-US" smtClean="0"/>
              <a:t>‹#›</a:t>
            </a:fld>
            <a:endParaRPr lang="en-US"/>
          </a:p>
        </p:txBody>
      </p:sp>
    </p:spTree>
    <p:extLst>
      <p:ext uri="{BB962C8B-B14F-4D97-AF65-F5344CB8AC3E}">
        <p14:creationId xmlns:p14="http://schemas.microsoft.com/office/powerpoint/2010/main" val="418433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81A25-A45C-4E1B-AB10-B180804481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FF30AF-3C84-4527-8513-3CE651A6B2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C6AFEF-F350-4029-B514-1F85D0DAFB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EBF7EC-B8B7-4D6A-AF65-A57E402233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1E3829-0DED-4F1E-ACAF-69C9E5C4B9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D40903-C365-4B17-8FB1-373497CA90F1}"/>
              </a:ext>
            </a:extLst>
          </p:cNvPr>
          <p:cNvSpPr>
            <a:spLocks noGrp="1"/>
          </p:cNvSpPr>
          <p:nvPr>
            <p:ph type="dt" sz="half" idx="10"/>
          </p:nvPr>
        </p:nvSpPr>
        <p:spPr/>
        <p:txBody>
          <a:bodyPr/>
          <a:lstStyle/>
          <a:p>
            <a:fld id="{42ADEAD0-ABB5-471F-8A98-A05346234053}" type="datetimeFigureOut">
              <a:rPr lang="en-US" smtClean="0"/>
              <a:t>6/3/2024</a:t>
            </a:fld>
            <a:endParaRPr lang="en-US"/>
          </a:p>
        </p:txBody>
      </p:sp>
      <p:sp>
        <p:nvSpPr>
          <p:cNvPr id="8" name="Footer Placeholder 7">
            <a:extLst>
              <a:ext uri="{FF2B5EF4-FFF2-40B4-BE49-F238E27FC236}">
                <a16:creationId xmlns:a16="http://schemas.microsoft.com/office/drawing/2014/main" id="{37AA72A4-5DA4-4DE7-BCD7-8F08034A11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F89596-C873-4A98-B080-79A62254A616}"/>
              </a:ext>
            </a:extLst>
          </p:cNvPr>
          <p:cNvSpPr>
            <a:spLocks noGrp="1"/>
          </p:cNvSpPr>
          <p:nvPr>
            <p:ph type="sldNum" sz="quarter" idx="12"/>
          </p:nvPr>
        </p:nvSpPr>
        <p:spPr/>
        <p:txBody>
          <a:bodyPr/>
          <a:lstStyle/>
          <a:p>
            <a:fld id="{871EFF3A-EE3D-4271-895C-18089A082BB8}" type="slidenum">
              <a:rPr lang="en-US" smtClean="0"/>
              <a:t>‹#›</a:t>
            </a:fld>
            <a:endParaRPr lang="en-US"/>
          </a:p>
        </p:txBody>
      </p:sp>
    </p:spTree>
    <p:extLst>
      <p:ext uri="{BB962C8B-B14F-4D97-AF65-F5344CB8AC3E}">
        <p14:creationId xmlns:p14="http://schemas.microsoft.com/office/powerpoint/2010/main" val="183195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4BC3-55EA-405A-8B23-7BDFBD4AF1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F228F6-07C2-44B1-A85D-F26D675E0F39}"/>
              </a:ext>
            </a:extLst>
          </p:cNvPr>
          <p:cNvSpPr>
            <a:spLocks noGrp="1"/>
          </p:cNvSpPr>
          <p:nvPr>
            <p:ph type="dt" sz="half" idx="10"/>
          </p:nvPr>
        </p:nvSpPr>
        <p:spPr/>
        <p:txBody>
          <a:bodyPr/>
          <a:lstStyle/>
          <a:p>
            <a:fld id="{42ADEAD0-ABB5-471F-8A98-A05346234053}" type="datetimeFigureOut">
              <a:rPr lang="en-US" smtClean="0"/>
              <a:t>6/3/2024</a:t>
            </a:fld>
            <a:endParaRPr lang="en-US"/>
          </a:p>
        </p:txBody>
      </p:sp>
      <p:sp>
        <p:nvSpPr>
          <p:cNvPr id="4" name="Footer Placeholder 3">
            <a:extLst>
              <a:ext uri="{FF2B5EF4-FFF2-40B4-BE49-F238E27FC236}">
                <a16:creationId xmlns:a16="http://schemas.microsoft.com/office/drawing/2014/main" id="{DAA22FA8-BA7D-480F-A5B0-1E99CFF01F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92A834-0B6F-4EB0-8E4B-0177446406C4}"/>
              </a:ext>
            </a:extLst>
          </p:cNvPr>
          <p:cNvSpPr>
            <a:spLocks noGrp="1"/>
          </p:cNvSpPr>
          <p:nvPr>
            <p:ph type="sldNum" sz="quarter" idx="12"/>
          </p:nvPr>
        </p:nvSpPr>
        <p:spPr/>
        <p:txBody>
          <a:bodyPr/>
          <a:lstStyle/>
          <a:p>
            <a:fld id="{871EFF3A-EE3D-4271-895C-18089A082BB8}" type="slidenum">
              <a:rPr lang="en-US" smtClean="0"/>
              <a:t>‹#›</a:t>
            </a:fld>
            <a:endParaRPr lang="en-US"/>
          </a:p>
        </p:txBody>
      </p:sp>
    </p:spTree>
    <p:extLst>
      <p:ext uri="{BB962C8B-B14F-4D97-AF65-F5344CB8AC3E}">
        <p14:creationId xmlns:p14="http://schemas.microsoft.com/office/powerpoint/2010/main" val="345829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9B130E-B1F3-44EA-ADFF-BA133C2A7152}"/>
              </a:ext>
            </a:extLst>
          </p:cNvPr>
          <p:cNvSpPr>
            <a:spLocks noGrp="1"/>
          </p:cNvSpPr>
          <p:nvPr>
            <p:ph type="dt" sz="half" idx="10"/>
          </p:nvPr>
        </p:nvSpPr>
        <p:spPr/>
        <p:txBody>
          <a:bodyPr/>
          <a:lstStyle/>
          <a:p>
            <a:fld id="{42ADEAD0-ABB5-471F-8A98-A05346234053}" type="datetimeFigureOut">
              <a:rPr lang="en-US" smtClean="0"/>
              <a:t>6/3/2024</a:t>
            </a:fld>
            <a:endParaRPr lang="en-US"/>
          </a:p>
        </p:txBody>
      </p:sp>
      <p:sp>
        <p:nvSpPr>
          <p:cNvPr id="3" name="Footer Placeholder 2">
            <a:extLst>
              <a:ext uri="{FF2B5EF4-FFF2-40B4-BE49-F238E27FC236}">
                <a16:creationId xmlns:a16="http://schemas.microsoft.com/office/drawing/2014/main" id="{78EC7391-0E09-4B60-91AE-C83E096AFC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985D9-8EE7-4DDF-A7E6-81F560829FA1}"/>
              </a:ext>
            </a:extLst>
          </p:cNvPr>
          <p:cNvSpPr>
            <a:spLocks noGrp="1"/>
          </p:cNvSpPr>
          <p:nvPr>
            <p:ph type="sldNum" sz="quarter" idx="12"/>
          </p:nvPr>
        </p:nvSpPr>
        <p:spPr/>
        <p:txBody>
          <a:bodyPr/>
          <a:lstStyle/>
          <a:p>
            <a:fld id="{871EFF3A-EE3D-4271-895C-18089A082BB8}" type="slidenum">
              <a:rPr lang="en-US" smtClean="0"/>
              <a:t>‹#›</a:t>
            </a:fld>
            <a:endParaRPr lang="en-US"/>
          </a:p>
        </p:txBody>
      </p:sp>
    </p:spTree>
    <p:extLst>
      <p:ext uri="{BB962C8B-B14F-4D97-AF65-F5344CB8AC3E}">
        <p14:creationId xmlns:p14="http://schemas.microsoft.com/office/powerpoint/2010/main" val="1756705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3F441-97F9-4CF9-AD14-94AA473D80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4D1646-5629-40A9-BE82-E5989DBF49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FC47F8-7F16-415B-A04F-A52D816EEA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291291-EE45-4B5D-A899-8058BF9BAA07}"/>
              </a:ext>
            </a:extLst>
          </p:cNvPr>
          <p:cNvSpPr>
            <a:spLocks noGrp="1"/>
          </p:cNvSpPr>
          <p:nvPr>
            <p:ph type="dt" sz="half" idx="10"/>
          </p:nvPr>
        </p:nvSpPr>
        <p:spPr/>
        <p:txBody>
          <a:bodyPr/>
          <a:lstStyle/>
          <a:p>
            <a:fld id="{42ADEAD0-ABB5-471F-8A98-A05346234053}" type="datetimeFigureOut">
              <a:rPr lang="en-US" smtClean="0"/>
              <a:t>6/3/2024</a:t>
            </a:fld>
            <a:endParaRPr lang="en-US"/>
          </a:p>
        </p:txBody>
      </p:sp>
      <p:sp>
        <p:nvSpPr>
          <p:cNvPr id="6" name="Footer Placeholder 5">
            <a:extLst>
              <a:ext uri="{FF2B5EF4-FFF2-40B4-BE49-F238E27FC236}">
                <a16:creationId xmlns:a16="http://schemas.microsoft.com/office/drawing/2014/main" id="{25B8AF64-82E7-4244-A640-D8B564DFDA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8E56F8-EA0C-485E-83AE-718BDDA7E404}"/>
              </a:ext>
            </a:extLst>
          </p:cNvPr>
          <p:cNvSpPr>
            <a:spLocks noGrp="1"/>
          </p:cNvSpPr>
          <p:nvPr>
            <p:ph type="sldNum" sz="quarter" idx="12"/>
          </p:nvPr>
        </p:nvSpPr>
        <p:spPr/>
        <p:txBody>
          <a:bodyPr/>
          <a:lstStyle/>
          <a:p>
            <a:fld id="{871EFF3A-EE3D-4271-895C-18089A082BB8}" type="slidenum">
              <a:rPr lang="en-US" smtClean="0"/>
              <a:t>‹#›</a:t>
            </a:fld>
            <a:endParaRPr lang="en-US"/>
          </a:p>
        </p:txBody>
      </p:sp>
    </p:spTree>
    <p:extLst>
      <p:ext uri="{BB962C8B-B14F-4D97-AF65-F5344CB8AC3E}">
        <p14:creationId xmlns:p14="http://schemas.microsoft.com/office/powerpoint/2010/main" val="355360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02A6-7AD8-4A38-A178-646C1AC143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EC8EC6-09CA-48BC-8838-99ABB30028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E94E56-A407-4CB2-B79C-82CBD88CE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426BC-044A-489C-8B68-A6F6DEF17E21}"/>
              </a:ext>
            </a:extLst>
          </p:cNvPr>
          <p:cNvSpPr>
            <a:spLocks noGrp="1"/>
          </p:cNvSpPr>
          <p:nvPr>
            <p:ph type="dt" sz="half" idx="10"/>
          </p:nvPr>
        </p:nvSpPr>
        <p:spPr/>
        <p:txBody>
          <a:bodyPr/>
          <a:lstStyle/>
          <a:p>
            <a:fld id="{42ADEAD0-ABB5-471F-8A98-A05346234053}" type="datetimeFigureOut">
              <a:rPr lang="en-US" smtClean="0"/>
              <a:t>6/3/2024</a:t>
            </a:fld>
            <a:endParaRPr lang="en-US"/>
          </a:p>
        </p:txBody>
      </p:sp>
      <p:sp>
        <p:nvSpPr>
          <p:cNvPr id="6" name="Footer Placeholder 5">
            <a:extLst>
              <a:ext uri="{FF2B5EF4-FFF2-40B4-BE49-F238E27FC236}">
                <a16:creationId xmlns:a16="http://schemas.microsoft.com/office/drawing/2014/main" id="{A20C3AF0-748F-404A-B958-CF925C484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4D8965-972C-48E7-828B-7ABB91DB3E89}"/>
              </a:ext>
            </a:extLst>
          </p:cNvPr>
          <p:cNvSpPr>
            <a:spLocks noGrp="1"/>
          </p:cNvSpPr>
          <p:nvPr>
            <p:ph type="sldNum" sz="quarter" idx="12"/>
          </p:nvPr>
        </p:nvSpPr>
        <p:spPr/>
        <p:txBody>
          <a:bodyPr/>
          <a:lstStyle/>
          <a:p>
            <a:fld id="{871EFF3A-EE3D-4271-895C-18089A082BB8}" type="slidenum">
              <a:rPr lang="en-US" smtClean="0"/>
              <a:t>‹#›</a:t>
            </a:fld>
            <a:endParaRPr lang="en-US"/>
          </a:p>
        </p:txBody>
      </p:sp>
    </p:spTree>
    <p:extLst>
      <p:ext uri="{BB962C8B-B14F-4D97-AF65-F5344CB8AC3E}">
        <p14:creationId xmlns:p14="http://schemas.microsoft.com/office/powerpoint/2010/main" val="153160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05086D-F413-4237-B4B3-C7FD970AA0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8DFE2A-9D3C-4053-97E7-A56A007D00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1ACAD-8EBF-4F5D-AC7E-C811306939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DEAD0-ABB5-471F-8A98-A05346234053}" type="datetimeFigureOut">
              <a:rPr lang="en-US" smtClean="0"/>
              <a:t>6/3/2024</a:t>
            </a:fld>
            <a:endParaRPr lang="en-US"/>
          </a:p>
        </p:txBody>
      </p:sp>
      <p:sp>
        <p:nvSpPr>
          <p:cNvPr id="5" name="Footer Placeholder 4">
            <a:extLst>
              <a:ext uri="{FF2B5EF4-FFF2-40B4-BE49-F238E27FC236}">
                <a16:creationId xmlns:a16="http://schemas.microsoft.com/office/drawing/2014/main" id="{23538AA8-4CDE-4EAA-96A2-896A4B307E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6102AC-1934-4A9F-8A57-0381C19F1E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EFF3A-EE3D-4271-895C-18089A082BB8}" type="slidenum">
              <a:rPr lang="en-US" smtClean="0"/>
              <a:t>‹#›</a:t>
            </a:fld>
            <a:endParaRPr lang="en-US"/>
          </a:p>
        </p:txBody>
      </p:sp>
    </p:spTree>
    <p:extLst>
      <p:ext uri="{BB962C8B-B14F-4D97-AF65-F5344CB8AC3E}">
        <p14:creationId xmlns:p14="http://schemas.microsoft.com/office/powerpoint/2010/main" val="3247091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hyperlink" Target="mailto:flexfunds@ppchp.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flexfunds@ppchp.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flexfunds@ppchp.org" TargetMode="External"/><Relationship Id="rId2" Type="http://schemas.openxmlformats.org/officeDocument/2006/relationships/hyperlink" Target="https://www.hud.gov/sites/documents/DHAPSANDYHABITCHKLIST.PDF"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hmis.zendesk.com/hc/en-us/articles/360020127232-COHMIS-Client-Forms" TargetMode="External"/><Relationship Id="rId2" Type="http://schemas.openxmlformats.org/officeDocument/2006/relationships/hyperlink" Target="https://cohmis.zendesk.com/hc/en-us/articles/360013991371-Policy-Procedure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flexfund@ppchp.org" TargetMode="External"/><Relationship Id="rId7"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ppchp.org/veteran-flex-fund/" TargetMode="External"/><Relationship Id="rId5" Type="http://schemas.openxmlformats.org/officeDocument/2006/relationships/hyperlink" Target="https://www.surveymonkey.com/r/WLYRCNF" TargetMode="External"/><Relationship Id="rId4" Type="http://schemas.openxmlformats.org/officeDocument/2006/relationships/hyperlink" Target="https://forms.office.com/Pages/ResponsePage.aspx?id=ga6xZPYGx0Srh2lIsrxuGdWRwsY2Mj5DhqOZQ8ay6ItUQk05R09TN0VEUVJCUzQ3T1A4WkFTSVlNQy4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va.gov/OSDBU/docs/Determining-Veteran-Status.pdf" TargetMode="External"/><Relationship Id="rId5" Type="http://schemas.openxmlformats.org/officeDocument/2006/relationships/hyperlink" Target="https://www.chfainfo.com/arh/asset/rent-income-limits"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surveymonkey.com/r/WLYRCN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forms.office.com/Pages/ResponsePage.aspx?id=ga6xZPYGx0Srh2lIsrxuGdWRwsY2Mj5DhqOZQ8ay6ItUQk05R09TN0VEUVJCUzQ3T1A4WkFTSVlNQy4u" TargetMode="External"/><Relationship Id="rId4" Type="http://schemas.openxmlformats.org/officeDocument/2006/relationships/hyperlink" Target="https://www.ppchp.org/homelessness/about-co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8C33-0DA7-0FC6-1B91-8C9B937BB687}"/>
              </a:ext>
            </a:extLst>
          </p:cNvPr>
          <p:cNvSpPr>
            <a:spLocks noGrp="1"/>
          </p:cNvSpPr>
          <p:nvPr>
            <p:ph type="title"/>
          </p:nvPr>
        </p:nvSpPr>
        <p:spPr>
          <a:xfrm>
            <a:off x="1453147" y="1808915"/>
            <a:ext cx="9299074" cy="1325563"/>
          </a:xfrm>
        </p:spPr>
        <p:txBody>
          <a:bodyPr>
            <a:noAutofit/>
          </a:bodyPr>
          <a:lstStyle/>
          <a:p>
            <a:pPr algn="ctr"/>
            <a:r>
              <a:rPr lang="en-US" sz="6100" b="1">
                <a:solidFill>
                  <a:srgbClr val="426984"/>
                </a:solidFill>
                <a:ea typeface="+mj-lt"/>
                <a:cs typeface="+mj-lt"/>
              </a:rPr>
              <a:t>Community Health Partnership Flexible Veteran Housing Fund 2024</a:t>
            </a:r>
            <a:endParaRPr lang="en-US" sz="6100">
              <a:cs typeface="Calibri Light" panose="020F0302020204030204"/>
            </a:endParaRPr>
          </a:p>
        </p:txBody>
      </p:sp>
      <p:sp>
        <p:nvSpPr>
          <p:cNvPr id="3" name="Content Placeholder 2">
            <a:extLst>
              <a:ext uri="{FF2B5EF4-FFF2-40B4-BE49-F238E27FC236}">
                <a16:creationId xmlns:a16="http://schemas.microsoft.com/office/drawing/2014/main" id="{07D286E5-5517-FB9B-7B13-D50E76CEC129}"/>
              </a:ext>
            </a:extLst>
          </p:cNvPr>
          <p:cNvSpPr>
            <a:spLocks noGrp="1"/>
          </p:cNvSpPr>
          <p:nvPr>
            <p:ph idx="1"/>
          </p:nvPr>
        </p:nvSpPr>
        <p:spPr>
          <a:xfrm>
            <a:off x="838200" y="4338888"/>
            <a:ext cx="10515600" cy="929023"/>
          </a:xfrm>
        </p:spPr>
        <p:txBody>
          <a:bodyPr vert="horz" lIns="91440" tIns="45720" rIns="91440" bIns="45720" rtlCol="0" anchor="t">
            <a:normAutofit/>
          </a:bodyPr>
          <a:lstStyle/>
          <a:p>
            <a:pPr marL="0" indent="0" algn="ctr">
              <a:buNone/>
            </a:pPr>
            <a:r>
              <a:rPr lang="en-US" sz="4400">
                <a:cs typeface="Calibri"/>
              </a:rPr>
              <a:t>Training and Overview</a:t>
            </a:r>
            <a:endParaRPr lang="en-US" sz="4400"/>
          </a:p>
        </p:txBody>
      </p:sp>
      <p:pic>
        <p:nvPicPr>
          <p:cNvPr id="5" name="Picture 4" descr="Logo&#10;&#10;Description automatically generated with low confidence">
            <a:extLst>
              <a:ext uri="{FF2B5EF4-FFF2-40B4-BE49-F238E27FC236}">
                <a16:creationId xmlns:a16="http://schemas.microsoft.com/office/drawing/2014/main" id="{20353D7F-B53D-F122-9006-E219DFA24282}"/>
              </a:ext>
            </a:extLst>
          </p:cNvPr>
          <p:cNvPicPr>
            <a:picLocks noChangeAspect="1"/>
          </p:cNvPicPr>
          <p:nvPr/>
        </p:nvPicPr>
        <p:blipFill rotWithShape="1">
          <a:blip r:embed="rId3">
            <a:extLst>
              <a:ext uri="{28A0092B-C50C-407E-A947-70E740481C1C}">
                <a14:useLocalDpi xmlns:a14="http://schemas.microsoft.com/office/drawing/2010/main" val="0"/>
              </a:ext>
            </a:extLst>
          </a:blip>
          <a:srcRect b="3637"/>
          <a:stretch/>
        </p:blipFill>
        <p:spPr>
          <a:xfrm>
            <a:off x="10238350" y="5866791"/>
            <a:ext cx="1825867" cy="782960"/>
          </a:xfrm>
          <a:prstGeom prst="rect">
            <a:avLst/>
          </a:prstGeom>
        </p:spPr>
      </p:pic>
      <p:sp>
        <p:nvSpPr>
          <p:cNvPr id="7" name="Rectangle 6">
            <a:extLst>
              <a:ext uri="{FF2B5EF4-FFF2-40B4-BE49-F238E27FC236}">
                <a16:creationId xmlns:a16="http://schemas.microsoft.com/office/drawing/2014/main" id="{7EB00EC4-0D92-8D01-5190-77FE32873459}"/>
              </a:ext>
            </a:extLst>
          </p:cNvPr>
          <p:cNvSpPr/>
          <p:nvPr/>
        </p:nvSpPr>
        <p:spPr>
          <a:xfrm rot="16200000">
            <a:off x="-3256286" y="3256286"/>
            <a:ext cx="6858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
        <p:nvSpPr>
          <p:cNvPr id="9" name="Rectangle 8">
            <a:extLst>
              <a:ext uri="{FF2B5EF4-FFF2-40B4-BE49-F238E27FC236}">
                <a16:creationId xmlns:a16="http://schemas.microsoft.com/office/drawing/2014/main" id="{0086A7BC-E882-4283-594C-E9202E9E7E63}"/>
              </a:ext>
            </a:extLst>
          </p:cNvPr>
          <p:cNvSpPr/>
          <p:nvPr/>
        </p:nvSpPr>
        <p:spPr>
          <a:xfrm>
            <a:off x="0" y="0"/>
            <a:ext cx="12192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Tree>
    <p:extLst>
      <p:ext uri="{BB962C8B-B14F-4D97-AF65-F5344CB8AC3E}">
        <p14:creationId xmlns:p14="http://schemas.microsoft.com/office/powerpoint/2010/main" val="79890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16">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18">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C8A47E0-1589-4842-A82C-97715AE55705}"/>
              </a:ext>
            </a:extLst>
          </p:cNvPr>
          <p:cNvSpPr>
            <a:spLocks noGrp="1"/>
          </p:cNvSpPr>
          <p:nvPr>
            <p:ph type="title"/>
          </p:nvPr>
        </p:nvSpPr>
        <p:spPr>
          <a:xfrm>
            <a:off x="863496" y="511908"/>
            <a:ext cx="6460950" cy="1039580"/>
          </a:xfrm>
        </p:spPr>
        <p:txBody>
          <a:bodyPr>
            <a:normAutofit/>
          </a:bodyPr>
          <a:lstStyle/>
          <a:p>
            <a:r>
              <a:rPr lang="en-US" b="1">
                <a:solidFill>
                  <a:srgbClr val="01506E"/>
                </a:solidFill>
              </a:rPr>
              <a:t>Eligible Costs</a:t>
            </a:r>
            <a:endParaRPr lang="en-US" b="1">
              <a:solidFill>
                <a:srgbClr val="01506E"/>
              </a:solidFill>
              <a:cs typeface="Calibri Light"/>
            </a:endParaRPr>
          </a:p>
        </p:txBody>
      </p:sp>
      <p:sp>
        <p:nvSpPr>
          <p:cNvPr id="8" name="Content Placeholder 2">
            <a:extLst>
              <a:ext uri="{FF2B5EF4-FFF2-40B4-BE49-F238E27FC236}">
                <a16:creationId xmlns:a16="http://schemas.microsoft.com/office/drawing/2014/main" id="{19F06E5F-D04A-4F80-A399-984A12C95F39}"/>
              </a:ext>
            </a:extLst>
          </p:cNvPr>
          <p:cNvSpPr>
            <a:spLocks noGrp="1"/>
          </p:cNvSpPr>
          <p:nvPr>
            <p:ph idx="1"/>
          </p:nvPr>
        </p:nvSpPr>
        <p:spPr>
          <a:xfrm>
            <a:off x="874079" y="1506999"/>
            <a:ext cx="6788874" cy="4690123"/>
          </a:xfrm>
        </p:spPr>
        <p:txBody>
          <a:bodyPr vert="horz" lIns="91440" tIns="45720" rIns="91440" bIns="45720" rtlCol="0" anchor="t">
            <a:noAutofit/>
          </a:bodyPr>
          <a:lstStyle/>
          <a:p>
            <a:pPr marL="0" lvl="0" indent="0" defTabSz="533400">
              <a:lnSpc>
                <a:spcPct val="90000"/>
              </a:lnSpc>
              <a:spcBef>
                <a:spcPct val="0"/>
              </a:spcBef>
              <a:spcAft>
                <a:spcPct val="35000"/>
              </a:spcAft>
              <a:buNone/>
            </a:pPr>
            <a:r>
              <a:rPr lang="en-US" sz="1600" b="1" u="sng" kern="1200"/>
              <a:t>Eviction/Arrears Owed to Previous Landlord (could now be in collections):</a:t>
            </a:r>
            <a:endParaRPr lang="en-US" sz="1600" b="1" u="sng" kern="1200">
              <a:cs typeface="Calibri"/>
            </a:endParaRPr>
          </a:p>
          <a:p>
            <a:pPr defTabSz="533400">
              <a:spcBef>
                <a:spcPct val="0"/>
              </a:spcBef>
              <a:spcAft>
                <a:spcPct val="35000"/>
              </a:spcAft>
            </a:pPr>
            <a:r>
              <a:rPr lang="en-US" sz="1400"/>
              <a:t>Requests will be assessed on a case-by-case basis</a:t>
            </a:r>
            <a:endParaRPr lang="en-US" sz="1400">
              <a:cs typeface="Calibri"/>
            </a:endParaRPr>
          </a:p>
          <a:p>
            <a:pPr defTabSz="533400">
              <a:spcBef>
                <a:spcPct val="0"/>
              </a:spcBef>
              <a:spcAft>
                <a:spcPct val="35000"/>
              </a:spcAft>
            </a:pPr>
            <a:r>
              <a:rPr lang="en-US" sz="1400" kern="1200"/>
              <a:t>Will only be approved if the household has been denied for housing</a:t>
            </a:r>
            <a:endParaRPr lang="en-US" sz="1400" kern="1200">
              <a:cs typeface="Calibri"/>
            </a:endParaRPr>
          </a:p>
          <a:p>
            <a:pPr marL="0" lvl="0" indent="0" defTabSz="933450">
              <a:spcBef>
                <a:spcPct val="0"/>
              </a:spcBef>
              <a:spcAft>
                <a:spcPct val="35000"/>
              </a:spcAft>
              <a:buNone/>
            </a:pPr>
            <a:r>
              <a:rPr lang="en-US" sz="1600" b="1" u="sng" kern="1200"/>
              <a:t>Fees and Deposits Needed to Apply for and Secure Housing:</a:t>
            </a:r>
            <a:endParaRPr lang="en-US" sz="1600" b="1" u="sng" kern="1200">
              <a:cs typeface="Calibri"/>
            </a:endParaRPr>
          </a:p>
          <a:p>
            <a:pPr defTabSz="933450">
              <a:spcBef>
                <a:spcPct val="0"/>
              </a:spcBef>
              <a:spcAft>
                <a:spcPct val="35000"/>
              </a:spcAft>
            </a:pPr>
            <a:r>
              <a:rPr lang="en-US" sz="1400"/>
              <a:t>Security Deposits up to 2 times the rent</a:t>
            </a:r>
            <a:endParaRPr lang="en-US" sz="1400">
              <a:cs typeface="Calibri"/>
            </a:endParaRPr>
          </a:p>
          <a:p>
            <a:pPr defTabSz="933450">
              <a:spcBef>
                <a:spcPct val="0"/>
              </a:spcBef>
              <a:spcAft>
                <a:spcPct val="35000"/>
              </a:spcAft>
            </a:pPr>
            <a:r>
              <a:rPr lang="en-US" sz="1400"/>
              <a:t>*</a:t>
            </a:r>
            <a:r>
              <a:rPr lang="en-US" sz="1400" kern="1200"/>
              <a:t>Application and Administrative Fees</a:t>
            </a:r>
            <a:endParaRPr lang="en-US" sz="1400" kern="1200">
              <a:cs typeface="Calibri"/>
            </a:endParaRPr>
          </a:p>
          <a:p>
            <a:pPr lvl="1" defTabSz="933450">
              <a:spcBef>
                <a:spcPct val="0"/>
              </a:spcBef>
              <a:spcAft>
                <a:spcPct val="35000"/>
              </a:spcAft>
            </a:pPr>
            <a:r>
              <a:rPr lang="en-US" sz="1000">
                <a:cs typeface="Calibri"/>
              </a:rPr>
              <a:t>Requests for application fees will not count as the household's one request allowed per year.</a:t>
            </a:r>
          </a:p>
          <a:p>
            <a:pPr defTabSz="933450">
              <a:spcBef>
                <a:spcPct val="0"/>
              </a:spcBef>
              <a:spcAft>
                <a:spcPct val="35000"/>
              </a:spcAft>
            </a:pPr>
            <a:r>
              <a:rPr lang="en-US" sz="1400"/>
              <a:t>Pet Deposits/Fees</a:t>
            </a:r>
            <a:endParaRPr lang="en-US" sz="1400">
              <a:cs typeface="Calibri"/>
            </a:endParaRPr>
          </a:p>
          <a:p>
            <a:pPr defTabSz="933450">
              <a:spcBef>
                <a:spcPct val="0"/>
              </a:spcBef>
              <a:spcAft>
                <a:spcPct val="35000"/>
              </a:spcAft>
            </a:pPr>
            <a:r>
              <a:rPr lang="en-US" sz="1400" kern="1200"/>
              <a:t>Utility Deposit </a:t>
            </a:r>
            <a:r>
              <a:rPr lang="en-US" sz="1400"/>
              <a:t>Activation</a:t>
            </a:r>
            <a:r>
              <a:rPr lang="en-US" sz="1400" kern="1200"/>
              <a:t> </a:t>
            </a:r>
            <a:r>
              <a:rPr lang="en-US" sz="1400"/>
              <a:t>Fees</a:t>
            </a:r>
            <a:endParaRPr lang="en-US" sz="1400" kern="1200">
              <a:cs typeface="Calibri" panose="020F0502020204030204"/>
            </a:endParaRPr>
          </a:p>
          <a:p>
            <a:pPr marL="0" lvl="0" indent="0" defTabSz="933450">
              <a:spcBef>
                <a:spcPct val="0"/>
              </a:spcBef>
              <a:spcAft>
                <a:spcPct val="35000"/>
              </a:spcAft>
              <a:buNone/>
            </a:pPr>
            <a:r>
              <a:rPr lang="en-US" sz="1600" b="1" u="sng"/>
              <a:t>Lease or Utility Assistance:</a:t>
            </a:r>
            <a:endParaRPr lang="en-US" sz="1600" b="1" u="sng">
              <a:cs typeface="Calibri"/>
            </a:endParaRPr>
          </a:p>
          <a:p>
            <a:pPr defTabSz="933450">
              <a:spcBef>
                <a:spcPct val="0"/>
              </a:spcBef>
              <a:spcAft>
                <a:spcPct val="35000"/>
              </a:spcAft>
            </a:pPr>
            <a:r>
              <a:rPr lang="en-US" sz="1400"/>
              <a:t>Rental Arrears to PREVENT Eviction or Non-Renewal</a:t>
            </a:r>
            <a:endParaRPr lang="en-US" sz="1400">
              <a:cs typeface="Calibri"/>
            </a:endParaRPr>
          </a:p>
          <a:p>
            <a:pPr defTabSz="933450">
              <a:spcBef>
                <a:spcPct val="0"/>
              </a:spcBef>
              <a:spcAft>
                <a:spcPct val="35000"/>
              </a:spcAft>
            </a:pPr>
            <a:r>
              <a:rPr lang="en-US" sz="1400"/>
              <a:t>Rental Assistance (including Monthly Pet Rent)</a:t>
            </a:r>
          </a:p>
          <a:p>
            <a:pPr lvl="1" defTabSz="933450">
              <a:spcBef>
                <a:spcPct val="0"/>
              </a:spcBef>
              <a:spcAft>
                <a:spcPct val="35000"/>
              </a:spcAft>
            </a:pPr>
            <a:r>
              <a:rPr lang="en-US" sz="1100" b="1">
                <a:cs typeface="Calibri" panose="020F0502020204030204"/>
              </a:rPr>
              <a:t>Up to 2-months of rent</a:t>
            </a:r>
          </a:p>
          <a:p>
            <a:pPr defTabSz="933450">
              <a:spcBef>
                <a:spcPct val="0"/>
              </a:spcBef>
              <a:spcAft>
                <a:spcPct val="35000"/>
              </a:spcAft>
            </a:pPr>
            <a:r>
              <a:rPr lang="en-US" sz="1400"/>
              <a:t>Utility Assistance</a:t>
            </a:r>
            <a:endParaRPr lang="en-US" sz="1400">
              <a:cs typeface="Calibri" panose="020F0502020204030204"/>
            </a:endParaRPr>
          </a:p>
          <a:p>
            <a:pPr defTabSz="933450">
              <a:spcBef>
                <a:spcPct val="0"/>
              </a:spcBef>
              <a:spcAft>
                <a:spcPct val="35000"/>
              </a:spcAft>
            </a:pPr>
            <a:r>
              <a:rPr lang="en-US" sz="1400"/>
              <a:t>Renters Insurance</a:t>
            </a:r>
            <a:endParaRPr lang="en-US" sz="1400">
              <a:cs typeface="Calibri" panose="020F0502020204030204"/>
            </a:endParaRPr>
          </a:p>
          <a:p>
            <a:pPr marL="0" indent="0" defTabSz="933450">
              <a:spcBef>
                <a:spcPct val="0"/>
              </a:spcBef>
              <a:spcAft>
                <a:spcPct val="35000"/>
              </a:spcAft>
              <a:buNone/>
            </a:pPr>
            <a:r>
              <a:rPr lang="en-US" sz="1600" b="1" u="sng"/>
              <a:t>Landlord Mitigation Assistance:</a:t>
            </a:r>
            <a:endParaRPr lang="en-US" sz="1600" b="1" u="sng">
              <a:cs typeface="Calibri"/>
            </a:endParaRPr>
          </a:p>
          <a:p>
            <a:pPr defTabSz="933450">
              <a:spcBef>
                <a:spcPct val="0"/>
              </a:spcBef>
              <a:spcAft>
                <a:spcPct val="35000"/>
              </a:spcAft>
            </a:pPr>
            <a:r>
              <a:rPr lang="en-US" sz="1400"/>
              <a:t>Reimbursement to Landlord/Property Owners for Damages, Repairs, or Vacancy Payments</a:t>
            </a:r>
            <a:endParaRPr lang="en-US" sz="1400">
              <a:cs typeface="Calibri"/>
            </a:endParaRPr>
          </a:p>
        </p:txBody>
      </p:sp>
      <p:pic>
        <p:nvPicPr>
          <p:cNvPr id="7" name="Graphic 6" descr="Money">
            <a:extLst>
              <a:ext uri="{FF2B5EF4-FFF2-40B4-BE49-F238E27FC236}">
                <a16:creationId xmlns:a16="http://schemas.microsoft.com/office/drawing/2014/main" id="{4F9AE672-22DC-A3C4-BC4A-B2DACFDDB9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95981" y="1990229"/>
            <a:ext cx="2906973" cy="2906973"/>
          </a:xfrm>
          <a:prstGeom prst="rect">
            <a:avLst/>
          </a:prstGeom>
        </p:spPr>
      </p:pic>
      <p:sp>
        <p:nvSpPr>
          <p:cNvPr id="36" name="Rectangle 35">
            <a:extLst>
              <a:ext uri="{FF2B5EF4-FFF2-40B4-BE49-F238E27FC236}">
                <a16:creationId xmlns:a16="http://schemas.microsoft.com/office/drawing/2014/main" id="{0C1BE5D3-0E5B-4E9C-A179-68CD76C8401B}"/>
              </a:ext>
            </a:extLst>
          </p:cNvPr>
          <p:cNvSpPr/>
          <p:nvPr/>
        </p:nvSpPr>
        <p:spPr>
          <a:xfrm rot="16200000">
            <a:off x="-3256286" y="3256286"/>
            <a:ext cx="6858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
        <p:nvSpPr>
          <p:cNvPr id="39" name="Rectangle 38">
            <a:extLst>
              <a:ext uri="{FF2B5EF4-FFF2-40B4-BE49-F238E27FC236}">
                <a16:creationId xmlns:a16="http://schemas.microsoft.com/office/drawing/2014/main" id="{417225DA-AC40-4AB0-B8C0-CB06677A6F6E}"/>
              </a:ext>
            </a:extLst>
          </p:cNvPr>
          <p:cNvSpPr/>
          <p:nvPr/>
        </p:nvSpPr>
        <p:spPr>
          <a:xfrm>
            <a:off x="0" y="0"/>
            <a:ext cx="12192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pic>
        <p:nvPicPr>
          <p:cNvPr id="40" name="Picture 39" descr="Logo&#10;&#10;Description automatically generated with low confidence">
            <a:extLst>
              <a:ext uri="{FF2B5EF4-FFF2-40B4-BE49-F238E27FC236}">
                <a16:creationId xmlns:a16="http://schemas.microsoft.com/office/drawing/2014/main" id="{C84E5A65-1E2C-4E32-B3B4-CC0E9A2395AB}"/>
              </a:ext>
            </a:extLst>
          </p:cNvPr>
          <p:cNvPicPr>
            <a:picLocks noChangeAspect="1"/>
          </p:cNvPicPr>
          <p:nvPr/>
        </p:nvPicPr>
        <p:blipFill rotWithShape="1">
          <a:blip r:embed="rId5">
            <a:extLst>
              <a:ext uri="{28A0092B-C50C-407E-A947-70E740481C1C}">
                <a14:useLocalDpi xmlns:a14="http://schemas.microsoft.com/office/drawing/2010/main" val="0"/>
              </a:ext>
            </a:extLst>
          </a:blip>
          <a:srcRect b="3637"/>
          <a:stretch/>
        </p:blipFill>
        <p:spPr>
          <a:xfrm>
            <a:off x="10238350" y="6020366"/>
            <a:ext cx="1825867" cy="782960"/>
          </a:xfrm>
          <a:prstGeom prst="rect">
            <a:avLst/>
          </a:prstGeom>
        </p:spPr>
      </p:pic>
      <p:sp>
        <p:nvSpPr>
          <p:cNvPr id="3" name="TextBox 2">
            <a:extLst>
              <a:ext uri="{FF2B5EF4-FFF2-40B4-BE49-F238E27FC236}">
                <a16:creationId xmlns:a16="http://schemas.microsoft.com/office/drawing/2014/main" id="{A7D15EA6-E6C2-8291-350E-9E708D4E0427}"/>
              </a:ext>
            </a:extLst>
          </p:cNvPr>
          <p:cNvSpPr txBox="1"/>
          <p:nvPr/>
        </p:nvSpPr>
        <p:spPr>
          <a:xfrm>
            <a:off x="1058332" y="6201832"/>
            <a:ext cx="60801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*Requests for application fees will not count as the household's one request allowed per year.</a:t>
            </a:r>
          </a:p>
        </p:txBody>
      </p:sp>
    </p:spTree>
    <p:extLst>
      <p:ext uri="{BB962C8B-B14F-4D97-AF65-F5344CB8AC3E}">
        <p14:creationId xmlns:p14="http://schemas.microsoft.com/office/powerpoint/2010/main" val="297805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C8A47E0-1589-4842-A82C-97715AE55705}"/>
              </a:ext>
            </a:extLst>
          </p:cNvPr>
          <p:cNvSpPr>
            <a:spLocks noGrp="1"/>
          </p:cNvSpPr>
          <p:nvPr>
            <p:ph type="title"/>
          </p:nvPr>
        </p:nvSpPr>
        <p:spPr>
          <a:xfrm>
            <a:off x="843957" y="384908"/>
            <a:ext cx="6881026" cy="1322887"/>
          </a:xfrm>
        </p:spPr>
        <p:txBody>
          <a:bodyPr>
            <a:normAutofit/>
          </a:bodyPr>
          <a:lstStyle/>
          <a:p>
            <a:r>
              <a:rPr lang="en-US" b="1">
                <a:solidFill>
                  <a:srgbClr val="01506E"/>
                </a:solidFill>
              </a:rPr>
              <a:t>Eligible Costs, Cont.</a:t>
            </a:r>
          </a:p>
        </p:txBody>
      </p:sp>
      <p:sp>
        <p:nvSpPr>
          <p:cNvPr id="8" name="Content Placeholder 2">
            <a:extLst>
              <a:ext uri="{FF2B5EF4-FFF2-40B4-BE49-F238E27FC236}">
                <a16:creationId xmlns:a16="http://schemas.microsoft.com/office/drawing/2014/main" id="{19F06E5F-D04A-4F80-A399-984A12C95F39}"/>
              </a:ext>
            </a:extLst>
          </p:cNvPr>
          <p:cNvSpPr>
            <a:spLocks noGrp="1"/>
          </p:cNvSpPr>
          <p:nvPr>
            <p:ph idx="1"/>
          </p:nvPr>
        </p:nvSpPr>
        <p:spPr>
          <a:xfrm>
            <a:off x="843957" y="1500331"/>
            <a:ext cx="6810104" cy="4818497"/>
          </a:xfrm>
        </p:spPr>
        <p:txBody>
          <a:bodyPr vert="horz" lIns="91440" tIns="45720" rIns="91440" bIns="45720" rtlCol="0" anchor="t">
            <a:normAutofit fontScale="85000" lnSpcReduction="10000"/>
          </a:bodyPr>
          <a:lstStyle/>
          <a:p>
            <a:pPr marL="0" indent="0">
              <a:buNone/>
            </a:pPr>
            <a:r>
              <a:rPr lang="en-US" sz="1600" b="1" u="sng"/>
              <a:t>Gap Funding:</a:t>
            </a:r>
          </a:p>
          <a:p>
            <a:r>
              <a:rPr lang="en-US" sz="1400"/>
              <a:t>Covers up to $200/month for 6-12-month lease if market rent does not meet payment standards</a:t>
            </a:r>
            <a:endParaRPr lang="en-US" sz="1500" b="1" u="sng"/>
          </a:p>
          <a:p>
            <a:pPr marL="0" indent="0">
              <a:buNone/>
            </a:pPr>
            <a:r>
              <a:rPr lang="en-US" sz="1600" b="1" u="sng"/>
              <a:t>Rent Increase Due to Lease Renewal: </a:t>
            </a:r>
            <a:endParaRPr lang="en-US" sz="1600" b="1" u="sng">
              <a:cs typeface="Calibri"/>
            </a:endParaRPr>
          </a:p>
          <a:p>
            <a:r>
              <a:rPr lang="en-US" sz="1400"/>
              <a:t>Covers up to $200/month for 6-12-month lease for households at risk of losing current housing </a:t>
            </a:r>
            <a:endParaRPr lang="en-US" sz="1400">
              <a:cs typeface="Calibri"/>
            </a:endParaRPr>
          </a:p>
          <a:p>
            <a:pPr marL="0" indent="0">
              <a:buNone/>
            </a:pPr>
            <a:r>
              <a:rPr lang="en-US" sz="1600" b="1" u="sng"/>
              <a:t>Hotel/Motel Assistance:</a:t>
            </a:r>
            <a:endParaRPr lang="en-US" sz="1600">
              <a:cs typeface="Calibri"/>
            </a:endParaRPr>
          </a:p>
          <a:p>
            <a:r>
              <a:rPr lang="en-US" sz="1400"/>
              <a:t>Up to 45-days of hotel/motel assistance</a:t>
            </a:r>
            <a:endParaRPr lang="en-US" sz="1400">
              <a:cs typeface="Calibri"/>
            </a:endParaRPr>
          </a:p>
          <a:p>
            <a:r>
              <a:rPr lang="en-US" sz="1400"/>
              <a:t>Household must have a signed lease and move-in date established prior to approval</a:t>
            </a:r>
            <a:endParaRPr lang="en-US" sz="1400">
              <a:cs typeface="Calibri"/>
            </a:endParaRPr>
          </a:p>
          <a:p>
            <a:pPr marL="0" indent="0">
              <a:buNone/>
            </a:pPr>
            <a:r>
              <a:rPr lang="en-US" sz="1600" b="1" u="sng"/>
              <a:t>*Transportation:</a:t>
            </a:r>
            <a:endParaRPr lang="en-US" sz="1600" b="1" u="sng">
              <a:cs typeface="Calibri"/>
            </a:endParaRPr>
          </a:p>
          <a:p>
            <a:pPr marL="285750" indent="-285750">
              <a:buFont typeface="Arial" panose="020B0604020202020204" pitchFamily="34" charset="0"/>
              <a:buChar char="•"/>
            </a:pPr>
            <a:r>
              <a:rPr lang="en-US" sz="1400"/>
              <a:t>Items related to one-time, episodic, or regular transportation that can help a client make progress towards ending their homelessness (e.g., car registration, bus passes, etc.)</a:t>
            </a:r>
            <a:endParaRPr lang="en-US" sz="1400">
              <a:cs typeface="Calibri"/>
            </a:endParaRPr>
          </a:p>
          <a:p>
            <a:pPr marL="285750" indent="-285750"/>
            <a:r>
              <a:rPr lang="en-US" sz="1400">
                <a:cs typeface="Calibri"/>
              </a:rPr>
              <a:t>Fares for the cost of housing navigation to view potential rental options by bus or other transportation services (e.g., taxis, rideshare services, etc.)</a:t>
            </a:r>
            <a:endParaRPr lang="en-US" sz="1400"/>
          </a:p>
          <a:p>
            <a:pPr marL="0" indent="0">
              <a:buNone/>
            </a:pPr>
            <a:r>
              <a:rPr lang="en-US" sz="1600" b="1" u="sng"/>
              <a:t>*Relocation Assistance:</a:t>
            </a:r>
            <a:endParaRPr lang="en-US" sz="1600" b="1" u="sng">
              <a:cs typeface="Calibri"/>
            </a:endParaRPr>
          </a:p>
          <a:p>
            <a:pPr marL="285750" indent="-285750">
              <a:buFont typeface="Arial" panose="020B0604020202020204" pitchFamily="34" charset="0"/>
              <a:buChar char="•"/>
            </a:pPr>
            <a:r>
              <a:rPr lang="en-US" sz="1400"/>
              <a:t>Bus tickets to return to locales with stable family support</a:t>
            </a:r>
            <a:endParaRPr lang="en-US" sz="1400">
              <a:cs typeface="Calibri"/>
            </a:endParaRPr>
          </a:p>
          <a:p>
            <a:pPr marL="285750" indent="-285750">
              <a:buFont typeface="Arial" panose="020B0604020202020204" pitchFamily="34" charset="0"/>
              <a:buChar char="•"/>
            </a:pPr>
            <a:r>
              <a:rPr lang="en-US" sz="1400"/>
              <a:t>Plane or train tickets</a:t>
            </a:r>
            <a:endParaRPr lang="en-US" sz="1400">
              <a:cs typeface="Calibri"/>
            </a:endParaRPr>
          </a:p>
          <a:p>
            <a:pPr marL="285750" indent="-285750"/>
            <a:r>
              <a:rPr lang="en-US" sz="1400"/>
              <a:t>Other transportation fees (e.g., taxis, rideshare services, etc.)</a:t>
            </a:r>
            <a:endParaRPr lang="en-US" sz="1400">
              <a:cs typeface="Calibri"/>
            </a:endParaRPr>
          </a:p>
          <a:p>
            <a:pPr marL="285750" indent="-285750"/>
            <a:r>
              <a:rPr lang="en-US" sz="1400"/>
              <a:t>Moving fees to cover the cost of movers</a:t>
            </a:r>
            <a:endParaRPr lang="en-US" sz="1400">
              <a:cs typeface="Calibri" panose="020F0502020204030204"/>
            </a:endParaRPr>
          </a:p>
          <a:p>
            <a:pPr marL="285750" indent="-285750"/>
            <a:r>
              <a:rPr lang="en-US" sz="1400"/>
              <a:t>Up to 60 days of storage fees</a:t>
            </a:r>
            <a:endParaRPr lang="en-US" sz="1400">
              <a:cs typeface="Calibri" panose="020F0502020204030204"/>
            </a:endParaRPr>
          </a:p>
          <a:p>
            <a:pPr marL="285750" indent="-285750">
              <a:buFont typeface="Arial" panose="020B0604020202020204" pitchFamily="34" charset="0"/>
              <a:buChar char="•"/>
            </a:pPr>
            <a:endParaRPr lang="en-US" sz="1400"/>
          </a:p>
          <a:p>
            <a:pPr marL="0" indent="0">
              <a:buNone/>
            </a:pPr>
            <a:endParaRPr lang="en-US" sz="2000"/>
          </a:p>
        </p:txBody>
      </p:sp>
      <p:pic>
        <p:nvPicPr>
          <p:cNvPr id="7" name="Graphic 6" descr="Money">
            <a:extLst>
              <a:ext uri="{FF2B5EF4-FFF2-40B4-BE49-F238E27FC236}">
                <a16:creationId xmlns:a16="http://schemas.microsoft.com/office/drawing/2014/main" id="{4F9AE672-22DC-A3C4-BC4A-B2DACFDDB9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95981" y="1990229"/>
            <a:ext cx="2906973" cy="2906973"/>
          </a:xfrm>
          <a:prstGeom prst="rect">
            <a:avLst/>
          </a:prstGeom>
        </p:spPr>
      </p:pic>
      <p:sp>
        <p:nvSpPr>
          <p:cNvPr id="12" name="Rectangle 11">
            <a:extLst>
              <a:ext uri="{FF2B5EF4-FFF2-40B4-BE49-F238E27FC236}">
                <a16:creationId xmlns:a16="http://schemas.microsoft.com/office/drawing/2014/main" id="{7EE38E53-5836-4C3E-A240-9031F58590BC}"/>
              </a:ext>
            </a:extLst>
          </p:cNvPr>
          <p:cNvSpPr/>
          <p:nvPr/>
        </p:nvSpPr>
        <p:spPr>
          <a:xfrm rot="16200000">
            <a:off x="-3256286" y="3256286"/>
            <a:ext cx="6858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
        <p:nvSpPr>
          <p:cNvPr id="14" name="Rectangle 13">
            <a:extLst>
              <a:ext uri="{FF2B5EF4-FFF2-40B4-BE49-F238E27FC236}">
                <a16:creationId xmlns:a16="http://schemas.microsoft.com/office/drawing/2014/main" id="{E5F7AC8A-D913-45AC-ADB0-62DED8E006C5}"/>
              </a:ext>
            </a:extLst>
          </p:cNvPr>
          <p:cNvSpPr/>
          <p:nvPr/>
        </p:nvSpPr>
        <p:spPr>
          <a:xfrm>
            <a:off x="0" y="0"/>
            <a:ext cx="12192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pic>
        <p:nvPicPr>
          <p:cNvPr id="16" name="Picture 15" descr="Logo&#10;&#10;Description automatically generated with low confidence">
            <a:extLst>
              <a:ext uri="{FF2B5EF4-FFF2-40B4-BE49-F238E27FC236}">
                <a16:creationId xmlns:a16="http://schemas.microsoft.com/office/drawing/2014/main" id="{383C779B-07A3-42C0-9B0A-1251C98A8921}"/>
              </a:ext>
            </a:extLst>
          </p:cNvPr>
          <p:cNvPicPr>
            <a:picLocks noChangeAspect="1"/>
          </p:cNvPicPr>
          <p:nvPr/>
        </p:nvPicPr>
        <p:blipFill rotWithShape="1">
          <a:blip r:embed="rId5">
            <a:extLst>
              <a:ext uri="{28A0092B-C50C-407E-A947-70E740481C1C}">
                <a14:useLocalDpi xmlns:a14="http://schemas.microsoft.com/office/drawing/2010/main" val="0"/>
              </a:ext>
            </a:extLst>
          </a:blip>
          <a:srcRect b="3637"/>
          <a:stretch/>
        </p:blipFill>
        <p:spPr>
          <a:xfrm>
            <a:off x="10238350" y="6020366"/>
            <a:ext cx="1825867" cy="782960"/>
          </a:xfrm>
          <a:prstGeom prst="rect">
            <a:avLst/>
          </a:prstGeom>
        </p:spPr>
      </p:pic>
      <p:sp>
        <p:nvSpPr>
          <p:cNvPr id="3" name="TextBox 2">
            <a:extLst>
              <a:ext uri="{FF2B5EF4-FFF2-40B4-BE49-F238E27FC236}">
                <a16:creationId xmlns:a16="http://schemas.microsoft.com/office/drawing/2014/main" id="{8B40C6F5-9E16-462B-D0A1-4B6E78BFC922}"/>
              </a:ext>
            </a:extLst>
          </p:cNvPr>
          <p:cNvSpPr txBox="1"/>
          <p:nvPr/>
        </p:nvSpPr>
        <p:spPr>
          <a:xfrm>
            <a:off x="283022" y="6061322"/>
            <a:ext cx="7293525" cy="1169551"/>
          </a:xfrm>
          <a:prstGeom prst="rect">
            <a:avLst/>
          </a:prstGeom>
          <a:noFill/>
        </p:spPr>
        <p:txBody>
          <a:bodyPr wrap="square" lIns="91440" tIns="45720" rIns="91440" bIns="45720" rtlCol="0" anchor="t">
            <a:spAutoFit/>
          </a:bodyPr>
          <a:lstStyle/>
          <a:p>
            <a:pPr rtl="0">
              <a:spcBef>
                <a:spcPts val="0"/>
              </a:spcBef>
              <a:spcAft>
                <a:spcPts val="0"/>
              </a:spcAft>
            </a:pPr>
            <a:endParaRPr lang="en-US" b="0">
              <a:effectLst/>
            </a:endParaRPr>
          </a:p>
          <a:p>
            <a:pPr algn="ctr"/>
            <a:r>
              <a:rPr lang="en-US" sz="1600" b="0" i="0" u="none" strike="noStrike">
                <a:solidFill>
                  <a:srgbClr val="000000"/>
                </a:solidFill>
                <a:effectLst/>
                <a:latin typeface="Arial"/>
                <a:cs typeface="Arial"/>
              </a:rPr>
              <a:t>*We </a:t>
            </a:r>
            <a:r>
              <a:rPr lang="en-US" sz="1600">
                <a:solidFill>
                  <a:srgbClr val="000000"/>
                </a:solidFill>
                <a:latin typeface="Arial"/>
                <a:cs typeface="Arial"/>
              </a:rPr>
              <a:t>can review additional</a:t>
            </a:r>
            <a:r>
              <a:rPr lang="en-US" sz="1600" b="0" i="0" u="none" strike="noStrike">
                <a:solidFill>
                  <a:srgbClr val="000000"/>
                </a:solidFill>
                <a:effectLst/>
                <a:latin typeface="Arial"/>
                <a:cs typeface="Arial"/>
              </a:rPr>
              <a:t> requests on a case-by-case basis</a:t>
            </a:r>
            <a:r>
              <a:rPr lang="en-US" sz="1600">
                <a:solidFill>
                  <a:srgbClr val="000000"/>
                </a:solidFill>
                <a:latin typeface="Arial"/>
                <a:cs typeface="Arial"/>
              </a:rPr>
              <a:t>.</a:t>
            </a:r>
            <a:endParaRPr lang="en-US" sz="1600" b="0">
              <a:effectLst/>
              <a:latin typeface="Arial"/>
              <a:cs typeface="Arial"/>
            </a:endParaRPr>
          </a:p>
          <a:p>
            <a:br>
              <a:rPr lang="en-US"/>
            </a:br>
            <a:endParaRPr lang="en-US"/>
          </a:p>
        </p:txBody>
      </p:sp>
    </p:spTree>
    <p:extLst>
      <p:ext uri="{BB962C8B-B14F-4D97-AF65-F5344CB8AC3E}">
        <p14:creationId xmlns:p14="http://schemas.microsoft.com/office/powerpoint/2010/main" val="3570970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2">
            <a:extLst>
              <a:ext uri="{FF2B5EF4-FFF2-40B4-BE49-F238E27FC236}">
                <a16:creationId xmlns:a16="http://schemas.microsoft.com/office/drawing/2014/main" id="{19F06E5F-D04A-4F80-A399-984A12C95F39}"/>
              </a:ext>
            </a:extLst>
          </p:cNvPr>
          <p:cNvSpPr>
            <a:spLocks noGrp="1"/>
          </p:cNvSpPr>
          <p:nvPr>
            <p:ph idx="1"/>
          </p:nvPr>
        </p:nvSpPr>
        <p:spPr>
          <a:xfrm>
            <a:off x="544698" y="1592426"/>
            <a:ext cx="6965242" cy="4423789"/>
          </a:xfrm>
        </p:spPr>
        <p:txBody>
          <a:bodyPr vert="horz" lIns="91440" tIns="45720" rIns="91440" bIns="45720" rtlCol="0" anchor="t">
            <a:normAutofit/>
          </a:bodyPr>
          <a:lstStyle/>
          <a:p>
            <a:pPr marL="0" indent="0">
              <a:buNone/>
            </a:pPr>
            <a:r>
              <a:rPr lang="en-US" sz="1600" b="1" u="sng"/>
              <a:t>*Basic Household Items</a:t>
            </a:r>
          </a:p>
          <a:p>
            <a:pPr marL="285750" indent="-285750"/>
            <a:r>
              <a:rPr lang="en-US" sz="1400">
                <a:cs typeface="Calibri"/>
              </a:rPr>
              <a:t>Refer to CHP's Flex Fund Policies and Procedures for examples</a:t>
            </a:r>
          </a:p>
          <a:p>
            <a:pPr marL="0" indent="0">
              <a:buNone/>
            </a:pPr>
            <a:r>
              <a:rPr lang="en-US" sz="1600" b="1" u="sng"/>
              <a:t>Critical Documents</a:t>
            </a:r>
            <a:endParaRPr lang="en-US" sz="1600" b="1" u="sng">
              <a:cs typeface="Calibri"/>
            </a:endParaRPr>
          </a:p>
          <a:p>
            <a:pPr marL="285750" indent="-285750"/>
            <a:r>
              <a:rPr lang="en-US" sz="1400"/>
              <a:t>Documentation needed to overcome barriers to employment, housing, etc.</a:t>
            </a:r>
            <a:endParaRPr lang="en-US" sz="1400">
              <a:cs typeface="Calibri"/>
            </a:endParaRPr>
          </a:p>
          <a:p>
            <a:pPr marL="742950" lvl="1"/>
            <a:r>
              <a:rPr lang="en-US" sz="1400"/>
              <a:t>Examples: Driver’s License, State Identification Card, Birth Certificate, Student Records</a:t>
            </a:r>
            <a:endParaRPr lang="en-US" sz="1400">
              <a:cs typeface="Calibri"/>
            </a:endParaRPr>
          </a:p>
          <a:p>
            <a:pPr marL="0" indent="0">
              <a:buNone/>
            </a:pPr>
            <a:r>
              <a:rPr lang="en-US" sz="1600" b="1" u="sng"/>
              <a:t>*Employment and Training:</a:t>
            </a:r>
            <a:endParaRPr lang="en-US" sz="1600" b="1" u="sng">
              <a:cs typeface="Calibri"/>
            </a:endParaRPr>
          </a:p>
          <a:p>
            <a:pPr marL="285750" indent="-285750"/>
            <a:r>
              <a:rPr lang="en-US" sz="1400"/>
              <a:t>Items needed for specific employment or job training</a:t>
            </a:r>
            <a:endParaRPr lang="en-US" sz="1400">
              <a:cs typeface="Calibri"/>
            </a:endParaRPr>
          </a:p>
          <a:p>
            <a:pPr marL="742950" lvl="1"/>
            <a:r>
              <a:rPr lang="en-US" sz="1400"/>
              <a:t>Examples: Uniforms/Footwear/Professional attire, Tools, Personal Protective Equipment, GED Exam/Licensing Fees, Temporary Childcare Costs to Attend Job Interviews</a:t>
            </a:r>
            <a:endParaRPr lang="en-US" sz="1400">
              <a:cs typeface="Calibri"/>
            </a:endParaRPr>
          </a:p>
          <a:p>
            <a:pPr marL="0" indent="0">
              <a:buNone/>
            </a:pPr>
            <a:r>
              <a:rPr lang="en-US" sz="1600" b="1" u="sng"/>
              <a:t>*Other:</a:t>
            </a:r>
            <a:endParaRPr lang="en-US" sz="1600" b="1" u="sng">
              <a:cs typeface="Calibri"/>
            </a:endParaRPr>
          </a:p>
          <a:p>
            <a:pPr marL="285750" indent="-285750"/>
            <a:r>
              <a:rPr lang="en-US" sz="1400"/>
              <a:t>ADA home modification options (see Policies and Procedures for examples)</a:t>
            </a:r>
            <a:endParaRPr lang="en-US" sz="1400">
              <a:cs typeface="Calibri"/>
            </a:endParaRPr>
          </a:p>
          <a:p>
            <a:pPr marL="285750" indent="-285750"/>
            <a:r>
              <a:rPr lang="en-US" sz="1400">
                <a:cs typeface="Calibri"/>
              </a:rPr>
              <a:t>Interpreters to translate housing-related documents/conversations between the landlord and case manager</a:t>
            </a:r>
            <a:endParaRPr lang="en-US" sz="1400"/>
          </a:p>
        </p:txBody>
      </p:sp>
      <p:pic>
        <p:nvPicPr>
          <p:cNvPr id="7" name="Graphic 6" descr="Money">
            <a:extLst>
              <a:ext uri="{FF2B5EF4-FFF2-40B4-BE49-F238E27FC236}">
                <a16:creationId xmlns:a16="http://schemas.microsoft.com/office/drawing/2014/main" id="{4F9AE672-22DC-A3C4-BC4A-B2DACFDDB9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95981" y="1990229"/>
            <a:ext cx="2906973" cy="2906973"/>
          </a:xfrm>
          <a:prstGeom prst="rect">
            <a:avLst/>
          </a:prstGeom>
        </p:spPr>
      </p:pic>
      <p:sp>
        <p:nvSpPr>
          <p:cNvPr id="9" name="Rectangle 8">
            <a:extLst>
              <a:ext uri="{FF2B5EF4-FFF2-40B4-BE49-F238E27FC236}">
                <a16:creationId xmlns:a16="http://schemas.microsoft.com/office/drawing/2014/main" id="{92B142FF-5D32-4CC3-B543-2DD2FBF86465}"/>
              </a:ext>
            </a:extLst>
          </p:cNvPr>
          <p:cNvSpPr/>
          <p:nvPr/>
        </p:nvSpPr>
        <p:spPr>
          <a:xfrm rot="16200000">
            <a:off x="-3256286" y="3256286"/>
            <a:ext cx="6858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
        <p:nvSpPr>
          <p:cNvPr id="10" name="Rectangle 9">
            <a:extLst>
              <a:ext uri="{FF2B5EF4-FFF2-40B4-BE49-F238E27FC236}">
                <a16:creationId xmlns:a16="http://schemas.microsoft.com/office/drawing/2014/main" id="{D07C609F-D35B-4C08-8633-3947D561FEB6}"/>
              </a:ext>
            </a:extLst>
          </p:cNvPr>
          <p:cNvSpPr/>
          <p:nvPr/>
        </p:nvSpPr>
        <p:spPr>
          <a:xfrm>
            <a:off x="0" y="0"/>
            <a:ext cx="12192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pic>
        <p:nvPicPr>
          <p:cNvPr id="11" name="Picture 10" descr="Logo&#10;&#10;Description automatically generated with low confidence">
            <a:extLst>
              <a:ext uri="{FF2B5EF4-FFF2-40B4-BE49-F238E27FC236}">
                <a16:creationId xmlns:a16="http://schemas.microsoft.com/office/drawing/2014/main" id="{B8980F29-513D-445E-8C31-B97668CFE911}"/>
              </a:ext>
            </a:extLst>
          </p:cNvPr>
          <p:cNvPicPr>
            <a:picLocks noChangeAspect="1"/>
          </p:cNvPicPr>
          <p:nvPr/>
        </p:nvPicPr>
        <p:blipFill rotWithShape="1">
          <a:blip r:embed="rId5">
            <a:extLst>
              <a:ext uri="{28A0092B-C50C-407E-A947-70E740481C1C}">
                <a14:useLocalDpi xmlns:a14="http://schemas.microsoft.com/office/drawing/2010/main" val="0"/>
              </a:ext>
            </a:extLst>
          </a:blip>
          <a:srcRect b="3637"/>
          <a:stretch/>
        </p:blipFill>
        <p:spPr>
          <a:xfrm>
            <a:off x="10238350" y="6020366"/>
            <a:ext cx="1825867" cy="782960"/>
          </a:xfrm>
          <a:prstGeom prst="rect">
            <a:avLst/>
          </a:prstGeom>
        </p:spPr>
      </p:pic>
      <p:sp>
        <p:nvSpPr>
          <p:cNvPr id="12" name="TextBox 11">
            <a:extLst>
              <a:ext uri="{FF2B5EF4-FFF2-40B4-BE49-F238E27FC236}">
                <a16:creationId xmlns:a16="http://schemas.microsoft.com/office/drawing/2014/main" id="{0856C3E3-5023-4D5B-821E-80FC81CE370E}"/>
              </a:ext>
            </a:extLst>
          </p:cNvPr>
          <p:cNvSpPr txBox="1"/>
          <p:nvPr/>
        </p:nvSpPr>
        <p:spPr>
          <a:xfrm>
            <a:off x="310236" y="5934322"/>
            <a:ext cx="7293525" cy="1169551"/>
          </a:xfrm>
          <a:prstGeom prst="rect">
            <a:avLst/>
          </a:prstGeom>
          <a:noFill/>
        </p:spPr>
        <p:txBody>
          <a:bodyPr wrap="square" lIns="91440" tIns="45720" rIns="91440" bIns="45720" rtlCol="0" anchor="t">
            <a:spAutoFit/>
          </a:bodyPr>
          <a:lstStyle/>
          <a:p>
            <a:pPr rtl="0">
              <a:spcBef>
                <a:spcPts val="0"/>
              </a:spcBef>
              <a:spcAft>
                <a:spcPts val="0"/>
              </a:spcAft>
            </a:pPr>
            <a:endParaRPr lang="en-US" b="0">
              <a:effectLst/>
            </a:endParaRPr>
          </a:p>
          <a:p>
            <a:pPr algn="ctr"/>
            <a:r>
              <a:rPr lang="en-US" sz="1600" b="0" i="0" u="none" strike="noStrike">
                <a:solidFill>
                  <a:srgbClr val="000000"/>
                </a:solidFill>
                <a:effectLst/>
                <a:latin typeface="Arial"/>
                <a:cs typeface="Arial"/>
              </a:rPr>
              <a:t>*We </a:t>
            </a:r>
            <a:r>
              <a:rPr lang="en-US" sz="1600">
                <a:solidFill>
                  <a:srgbClr val="000000"/>
                </a:solidFill>
                <a:latin typeface="Arial"/>
                <a:cs typeface="Arial"/>
              </a:rPr>
              <a:t>can review additional</a:t>
            </a:r>
            <a:r>
              <a:rPr lang="en-US" sz="1600" b="0" i="0" u="none" strike="noStrike">
                <a:solidFill>
                  <a:srgbClr val="000000"/>
                </a:solidFill>
                <a:effectLst/>
                <a:latin typeface="Arial"/>
                <a:cs typeface="Arial"/>
              </a:rPr>
              <a:t> requests on a case-by-case basis</a:t>
            </a:r>
            <a:r>
              <a:rPr lang="en-US" sz="1600">
                <a:solidFill>
                  <a:srgbClr val="000000"/>
                </a:solidFill>
                <a:latin typeface="Arial"/>
                <a:cs typeface="Arial"/>
              </a:rPr>
              <a:t>.</a:t>
            </a:r>
            <a:endParaRPr lang="en-US" sz="1600" b="0">
              <a:effectLst/>
              <a:latin typeface="Arial"/>
              <a:cs typeface="Arial"/>
            </a:endParaRPr>
          </a:p>
          <a:p>
            <a:br>
              <a:rPr lang="en-US"/>
            </a:br>
            <a:endParaRPr lang="en-US"/>
          </a:p>
        </p:txBody>
      </p:sp>
      <p:sp>
        <p:nvSpPr>
          <p:cNvPr id="5" name="Title 1">
            <a:extLst>
              <a:ext uri="{FF2B5EF4-FFF2-40B4-BE49-F238E27FC236}">
                <a16:creationId xmlns:a16="http://schemas.microsoft.com/office/drawing/2014/main" id="{C9EBBA2C-EBD9-A010-273B-FF255DE9D3CA}"/>
              </a:ext>
            </a:extLst>
          </p:cNvPr>
          <p:cNvSpPr>
            <a:spLocks noGrp="1"/>
          </p:cNvSpPr>
          <p:nvPr>
            <p:ph type="title"/>
          </p:nvPr>
        </p:nvSpPr>
        <p:spPr>
          <a:xfrm>
            <a:off x="541111" y="345831"/>
            <a:ext cx="6881026" cy="1322887"/>
          </a:xfrm>
        </p:spPr>
        <p:txBody>
          <a:bodyPr>
            <a:normAutofit/>
          </a:bodyPr>
          <a:lstStyle/>
          <a:p>
            <a:r>
              <a:rPr lang="en-US" b="1">
                <a:solidFill>
                  <a:srgbClr val="01506E"/>
                </a:solidFill>
              </a:rPr>
              <a:t>Eligible Costs, Cont.</a:t>
            </a:r>
          </a:p>
        </p:txBody>
      </p:sp>
    </p:spTree>
    <p:extLst>
      <p:ext uri="{BB962C8B-B14F-4D97-AF65-F5344CB8AC3E}">
        <p14:creationId xmlns:p14="http://schemas.microsoft.com/office/powerpoint/2010/main" val="2233298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F60B410-778D-4AEC-B8DF-D945D989AE9D}"/>
              </a:ext>
            </a:extLst>
          </p:cNvPr>
          <p:cNvSpPr>
            <a:spLocks noGrp="1"/>
          </p:cNvSpPr>
          <p:nvPr>
            <p:ph type="title"/>
          </p:nvPr>
        </p:nvSpPr>
        <p:spPr>
          <a:xfrm>
            <a:off x="1139044" y="2090114"/>
            <a:ext cx="3382890" cy="2481886"/>
          </a:xfrm>
        </p:spPr>
        <p:txBody>
          <a:bodyPr>
            <a:normAutofit/>
          </a:bodyPr>
          <a:lstStyle/>
          <a:p>
            <a:pPr algn="ctr"/>
            <a:r>
              <a:rPr lang="en-US" sz="2400" b="1">
                <a:solidFill>
                  <a:srgbClr val="01506E"/>
                </a:solidFill>
              </a:rPr>
              <a:t>Back-up Documentation/Required Supporting Documents</a:t>
            </a:r>
          </a:p>
        </p:txBody>
      </p:sp>
      <p:sp>
        <p:nvSpPr>
          <p:cNvPr id="3" name="Content Placeholder 2">
            <a:extLst>
              <a:ext uri="{FF2B5EF4-FFF2-40B4-BE49-F238E27FC236}">
                <a16:creationId xmlns:a16="http://schemas.microsoft.com/office/drawing/2014/main" id="{69B84B8F-EFFA-4562-9294-FBFC91A6AF12}"/>
              </a:ext>
            </a:extLst>
          </p:cNvPr>
          <p:cNvSpPr>
            <a:spLocks noGrp="1"/>
          </p:cNvSpPr>
          <p:nvPr>
            <p:ph idx="1"/>
          </p:nvPr>
        </p:nvSpPr>
        <p:spPr>
          <a:xfrm>
            <a:off x="5697875" y="1938647"/>
            <a:ext cx="5577720" cy="4635223"/>
          </a:xfrm>
        </p:spPr>
        <p:txBody>
          <a:bodyPr anchor="ctr">
            <a:normAutofit fontScale="92500" lnSpcReduction="10000"/>
          </a:bodyPr>
          <a:lstStyle/>
          <a:p>
            <a:r>
              <a:rPr lang="en-US" sz="2000"/>
              <a:t>Review Policies and Procedures for examples of required documentation (dependent upon eligible cost being requested)</a:t>
            </a:r>
            <a:endParaRPr lang="en-US" sz="2000">
              <a:cs typeface="Calibri"/>
            </a:endParaRPr>
          </a:p>
          <a:p>
            <a:r>
              <a:rPr lang="en-US" sz="2000">
                <a:ea typeface="+mn-lt"/>
                <a:cs typeface="+mn-lt"/>
              </a:rPr>
              <a:t>Responsibility of Service Provider to submit all required documentation</a:t>
            </a:r>
            <a:endParaRPr lang="en-US" sz="2000"/>
          </a:p>
          <a:p>
            <a:r>
              <a:rPr lang="en-US" sz="2000"/>
              <a:t>Backup documents must be emailed to </a:t>
            </a:r>
            <a:r>
              <a:rPr lang="en-US" sz="2000">
                <a:hlinkClick r:id="rId3"/>
              </a:rPr>
              <a:t>flexfund@ppchp.org</a:t>
            </a:r>
            <a:r>
              <a:rPr lang="en-US" sz="2000"/>
              <a:t> within </a:t>
            </a:r>
            <a:r>
              <a:rPr lang="en-US" sz="2000" b="1" u="sng"/>
              <a:t>10 business days</a:t>
            </a:r>
            <a:r>
              <a:rPr lang="en-US" sz="2000"/>
              <a:t> of applying.</a:t>
            </a:r>
            <a:endParaRPr lang="en-US" sz="2000" b="0" i="0">
              <a:cs typeface="Calibri"/>
            </a:endParaRPr>
          </a:p>
          <a:p>
            <a:r>
              <a:rPr lang="en-US" sz="2000">
                <a:ea typeface="+mn-lt"/>
                <a:cs typeface="+mn-lt"/>
              </a:rPr>
              <a:t>Service provider will be notified if additional documentation is needed before final approval can be determined.</a:t>
            </a:r>
          </a:p>
          <a:p>
            <a:r>
              <a:rPr lang="en-US" sz="2000" b="0" i="0" u="none" strike="noStrike">
                <a:effectLst/>
              </a:rPr>
              <a:t>All vendors (property owners, moving companies</a:t>
            </a:r>
            <a:r>
              <a:rPr lang="en-US" sz="2000"/>
              <a:t>, etc.)</a:t>
            </a:r>
            <a:r>
              <a:rPr lang="en-US" sz="2000" b="0" i="0" u="none" strike="noStrike">
                <a:effectLst/>
              </a:rPr>
              <a:t> must complete a W-9 and provide documentation verifying the amounts owed by the household seeking assistance. Statements must be dated within the last 30-days</a:t>
            </a:r>
            <a:r>
              <a:rPr lang="en-US" sz="2000"/>
              <a:t>.</a:t>
            </a:r>
            <a:endParaRPr lang="en-US" sz="2000">
              <a:cs typeface="Calibri"/>
            </a:endParaRPr>
          </a:p>
          <a:p>
            <a:endParaRPr lang="en-US" sz="2000"/>
          </a:p>
          <a:p>
            <a:endParaRPr lang="en-US" sz="2000"/>
          </a:p>
          <a:p>
            <a:endParaRPr lang="en-US" sz="2000"/>
          </a:p>
          <a:p>
            <a:endParaRPr lang="en-US" sz="2000"/>
          </a:p>
        </p:txBody>
      </p:sp>
      <p:pic>
        <p:nvPicPr>
          <p:cNvPr id="9" name="Picture 8" descr="Logo&#10;&#10;Description automatically generated with low confidence">
            <a:extLst>
              <a:ext uri="{FF2B5EF4-FFF2-40B4-BE49-F238E27FC236}">
                <a16:creationId xmlns:a16="http://schemas.microsoft.com/office/drawing/2014/main" id="{3E2595AC-FFAE-4873-83E6-6EA11740B8D2}"/>
              </a:ext>
            </a:extLst>
          </p:cNvPr>
          <p:cNvPicPr>
            <a:picLocks noChangeAspect="1"/>
          </p:cNvPicPr>
          <p:nvPr/>
        </p:nvPicPr>
        <p:blipFill rotWithShape="1">
          <a:blip r:embed="rId4">
            <a:extLst>
              <a:ext uri="{28A0092B-C50C-407E-A947-70E740481C1C}">
                <a14:useLocalDpi xmlns:a14="http://schemas.microsoft.com/office/drawing/2010/main" val="0"/>
              </a:ext>
            </a:extLst>
          </a:blip>
          <a:srcRect b="3637"/>
          <a:stretch/>
        </p:blipFill>
        <p:spPr>
          <a:xfrm>
            <a:off x="10238350" y="6020366"/>
            <a:ext cx="1825867" cy="782960"/>
          </a:xfrm>
          <a:prstGeom prst="rect">
            <a:avLst/>
          </a:prstGeom>
        </p:spPr>
      </p:pic>
      <p:sp>
        <p:nvSpPr>
          <p:cNvPr id="11" name="Rectangle 10">
            <a:extLst>
              <a:ext uri="{FF2B5EF4-FFF2-40B4-BE49-F238E27FC236}">
                <a16:creationId xmlns:a16="http://schemas.microsoft.com/office/drawing/2014/main" id="{895AC0B1-C56B-47BE-8D2A-00866764A33E}"/>
              </a:ext>
            </a:extLst>
          </p:cNvPr>
          <p:cNvSpPr/>
          <p:nvPr/>
        </p:nvSpPr>
        <p:spPr>
          <a:xfrm rot="16200000">
            <a:off x="-3256286" y="3256286"/>
            <a:ext cx="6858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
        <p:nvSpPr>
          <p:cNvPr id="12" name="Rectangle 11">
            <a:extLst>
              <a:ext uri="{FF2B5EF4-FFF2-40B4-BE49-F238E27FC236}">
                <a16:creationId xmlns:a16="http://schemas.microsoft.com/office/drawing/2014/main" id="{127660D9-0271-4B6B-B97A-8BEA5729D7DC}"/>
              </a:ext>
            </a:extLst>
          </p:cNvPr>
          <p:cNvSpPr/>
          <p:nvPr/>
        </p:nvSpPr>
        <p:spPr>
          <a:xfrm>
            <a:off x="0" y="0"/>
            <a:ext cx="12192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Tree>
    <p:extLst>
      <p:ext uri="{BB962C8B-B14F-4D97-AF65-F5344CB8AC3E}">
        <p14:creationId xmlns:p14="http://schemas.microsoft.com/office/powerpoint/2010/main" val="3667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1">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A12DC53-233D-416D-8B26-F68797B1C28D}"/>
              </a:ext>
            </a:extLst>
          </p:cNvPr>
          <p:cNvSpPr>
            <a:spLocks noGrp="1"/>
          </p:cNvSpPr>
          <p:nvPr>
            <p:ph type="title"/>
          </p:nvPr>
        </p:nvSpPr>
        <p:spPr>
          <a:xfrm>
            <a:off x="1139044" y="2090114"/>
            <a:ext cx="3382890" cy="2481886"/>
          </a:xfrm>
        </p:spPr>
        <p:txBody>
          <a:bodyPr>
            <a:normAutofit/>
          </a:bodyPr>
          <a:lstStyle/>
          <a:p>
            <a:pPr algn="ctr"/>
            <a:r>
              <a:rPr lang="en-US" sz="2400" b="1">
                <a:solidFill>
                  <a:srgbClr val="01506E"/>
                </a:solidFill>
              </a:rPr>
              <a:t>Back-up Documentation/Required Supporting Documents Continued…</a:t>
            </a:r>
          </a:p>
        </p:txBody>
      </p:sp>
      <p:sp>
        <p:nvSpPr>
          <p:cNvPr id="3" name="Content Placeholder 2">
            <a:extLst>
              <a:ext uri="{FF2B5EF4-FFF2-40B4-BE49-F238E27FC236}">
                <a16:creationId xmlns:a16="http://schemas.microsoft.com/office/drawing/2014/main" id="{EE517B84-2D3B-4E23-ACF6-59D10801DFD5}"/>
              </a:ext>
            </a:extLst>
          </p:cNvPr>
          <p:cNvSpPr>
            <a:spLocks noGrp="1"/>
          </p:cNvSpPr>
          <p:nvPr>
            <p:ph idx="1"/>
          </p:nvPr>
        </p:nvSpPr>
        <p:spPr>
          <a:xfrm>
            <a:off x="5441859" y="1219200"/>
            <a:ext cx="6068786" cy="5224633"/>
          </a:xfrm>
        </p:spPr>
        <p:txBody>
          <a:bodyPr anchor="ctr">
            <a:normAutofit/>
          </a:bodyPr>
          <a:lstStyle/>
          <a:p>
            <a:pPr>
              <a:lnSpc>
                <a:spcPct val="100000"/>
              </a:lnSpc>
              <a:spcBef>
                <a:spcPts val="0"/>
              </a:spcBef>
              <a:buFont typeface="Arial,Sans-Serif" panose="020B0604020202020204" pitchFamily="34" charset="0"/>
              <a:buChar char="•"/>
            </a:pPr>
            <a:r>
              <a:rPr lang="en-US" sz="1600" b="1" u="sng"/>
              <a:t>Requests Involving Payment to Property Owner/Landlord:</a:t>
            </a:r>
            <a:endParaRPr lang="en-US" sz="1600" b="1" u="sng">
              <a:ea typeface="+mn-lt"/>
              <a:cs typeface="+mn-lt"/>
            </a:endParaRPr>
          </a:p>
          <a:p>
            <a:pPr lvl="1">
              <a:lnSpc>
                <a:spcPct val="100000"/>
              </a:lnSpc>
              <a:spcBef>
                <a:spcPts val="0"/>
              </a:spcBef>
              <a:buFont typeface="Arial,Sans-Serif" panose="020B0604020202020204" pitchFamily="34" charset="0"/>
            </a:pPr>
            <a:r>
              <a:rPr lang="en-US" sz="1600"/>
              <a:t>Copy of signed lease</a:t>
            </a:r>
            <a:endParaRPr lang="en-US" sz="1600">
              <a:ea typeface="+mn-lt"/>
              <a:cs typeface="+mn-lt"/>
            </a:endParaRPr>
          </a:p>
          <a:p>
            <a:pPr lvl="1">
              <a:lnSpc>
                <a:spcPct val="100000"/>
              </a:lnSpc>
              <a:spcBef>
                <a:spcPts val="0"/>
              </a:spcBef>
              <a:buFont typeface="Arial,Sans-Serif" panose="020B0604020202020204" pitchFamily="34" charset="0"/>
            </a:pPr>
            <a:r>
              <a:rPr lang="en-US" sz="1600"/>
              <a:t>Documentation of account balances or past due monies owed</a:t>
            </a:r>
            <a:endParaRPr lang="en-US" sz="1600">
              <a:ea typeface="+mn-lt"/>
              <a:cs typeface="+mn-lt"/>
            </a:endParaRPr>
          </a:p>
          <a:p>
            <a:pPr lvl="1">
              <a:lnSpc>
                <a:spcPct val="100000"/>
              </a:lnSpc>
              <a:spcBef>
                <a:spcPts val="0"/>
              </a:spcBef>
              <a:buFont typeface="Arial,Sans-Serif" panose="020B0604020202020204" pitchFamily="34" charset="0"/>
            </a:pPr>
            <a:r>
              <a:rPr lang="en-US" sz="1600"/>
              <a:t>Copy of email correspondence between landlord and service provider confirming rental arrears amount, property address, and landlord’s consent to work with Flex Funds</a:t>
            </a:r>
            <a:endParaRPr lang="en-US" sz="1600">
              <a:ea typeface="+mn-lt"/>
              <a:cs typeface="+mn-lt"/>
            </a:endParaRPr>
          </a:p>
          <a:p>
            <a:pPr lvl="1">
              <a:lnSpc>
                <a:spcPct val="100000"/>
              </a:lnSpc>
              <a:spcBef>
                <a:spcPts val="0"/>
              </a:spcBef>
              <a:buFont typeface="Arial,Sans-Serif" panose="020B0604020202020204" pitchFamily="34" charset="0"/>
            </a:pPr>
            <a:r>
              <a:rPr lang="en-US" sz="1600"/>
              <a:t>Copy of property owner/landlord’s W-9 </a:t>
            </a:r>
            <a:endParaRPr lang="en-US" sz="1600">
              <a:ea typeface="+mn-lt"/>
              <a:cs typeface="+mn-lt"/>
            </a:endParaRPr>
          </a:p>
          <a:p>
            <a:pPr lvl="1">
              <a:lnSpc>
                <a:spcPct val="100000"/>
              </a:lnSpc>
              <a:spcBef>
                <a:spcPts val="0"/>
              </a:spcBef>
              <a:buFont typeface="Arial,Sans-Serif" panose="020B0604020202020204" pitchFamily="34" charset="0"/>
            </a:pPr>
            <a:endParaRPr lang="en-US" sz="1600"/>
          </a:p>
          <a:p>
            <a:pPr>
              <a:lnSpc>
                <a:spcPct val="100000"/>
              </a:lnSpc>
              <a:spcBef>
                <a:spcPts val="0"/>
              </a:spcBef>
              <a:buFont typeface="Arial,Sans-Serif" panose="020B0604020202020204" pitchFamily="34" charset="0"/>
            </a:pPr>
            <a:r>
              <a:rPr lang="en-US" sz="1600" b="1" u="sng"/>
              <a:t>Requests Involving Other 3rd Party Vendors: (e.g., Hotel/Motel, Utility Company, etc.)</a:t>
            </a:r>
            <a:endParaRPr lang="en-US" sz="1600" b="1" u="sng">
              <a:ea typeface="+mn-lt"/>
              <a:cs typeface="+mn-lt"/>
            </a:endParaRPr>
          </a:p>
          <a:p>
            <a:pPr lvl="1">
              <a:lnSpc>
                <a:spcPct val="100000"/>
              </a:lnSpc>
              <a:spcBef>
                <a:spcPts val="0"/>
              </a:spcBef>
              <a:buFont typeface="Arial,Sans-Serif" panose="020B0604020202020204" pitchFamily="34" charset="0"/>
            </a:pPr>
            <a:r>
              <a:rPr lang="en-US" sz="1600"/>
              <a:t>Vendor’s W-9</a:t>
            </a:r>
            <a:endParaRPr lang="en-US" sz="1600">
              <a:ea typeface="+mn-lt"/>
              <a:cs typeface="+mn-lt"/>
            </a:endParaRPr>
          </a:p>
          <a:p>
            <a:pPr lvl="1">
              <a:lnSpc>
                <a:spcPct val="100000"/>
              </a:lnSpc>
              <a:spcBef>
                <a:spcPts val="0"/>
              </a:spcBef>
              <a:buFont typeface="Arial,Sans-Serif" panose="020B0604020202020204" pitchFamily="34" charset="0"/>
            </a:pPr>
            <a:r>
              <a:rPr lang="en-US" sz="1600"/>
              <a:t>Itemized copies of receipts/transactions for services rendered</a:t>
            </a:r>
            <a:endParaRPr lang="en-US" sz="1600">
              <a:ea typeface="+mn-lt"/>
              <a:cs typeface="+mn-lt"/>
            </a:endParaRPr>
          </a:p>
          <a:p>
            <a:pPr lvl="1">
              <a:lnSpc>
                <a:spcPct val="100000"/>
              </a:lnSpc>
              <a:spcBef>
                <a:spcPts val="0"/>
              </a:spcBef>
              <a:buFont typeface="Arial,Sans-Serif" panose="020B0604020202020204" pitchFamily="34" charset="0"/>
            </a:pPr>
            <a:r>
              <a:rPr lang="en-US" sz="1600">
                <a:ea typeface="Calibri" panose="020F0502020204030204"/>
                <a:cs typeface="Calibri" panose="020F0502020204030204"/>
              </a:rPr>
              <a:t>Copy of signed lease if applicable</a:t>
            </a:r>
          </a:p>
          <a:p>
            <a:pPr lvl="1">
              <a:lnSpc>
                <a:spcPct val="100000"/>
              </a:lnSpc>
              <a:spcBef>
                <a:spcPts val="0"/>
              </a:spcBef>
              <a:buFont typeface="Arial,Sans-Serif" panose="020B0604020202020204" pitchFamily="34" charset="0"/>
            </a:pPr>
            <a:endParaRPr lang="en-US" sz="1600"/>
          </a:p>
          <a:p>
            <a:pPr>
              <a:lnSpc>
                <a:spcPct val="100000"/>
              </a:lnSpc>
              <a:spcBef>
                <a:spcPts val="0"/>
              </a:spcBef>
              <a:buFont typeface="Arial,Sans-Serif" panose="020B0604020202020204" pitchFamily="34" charset="0"/>
            </a:pPr>
            <a:r>
              <a:rPr lang="en-US" sz="1600" b="1" u="sng"/>
              <a:t>Requests Involving the Purchase </a:t>
            </a:r>
            <a:r>
              <a:rPr lang="en-US" sz="1600" b="1" u="sng">
                <a:cs typeface="Calibri"/>
              </a:rPr>
              <a:t>of Items: (e.g., Basic Household Items, ADA Home Modification Options, etc.)</a:t>
            </a:r>
            <a:endParaRPr lang="en-US" sz="1600" b="1" u="sng">
              <a:ea typeface="+mn-lt"/>
              <a:cs typeface="+mn-lt"/>
            </a:endParaRPr>
          </a:p>
          <a:p>
            <a:pPr marL="742950" lvl="1">
              <a:lnSpc>
                <a:spcPct val="100000"/>
              </a:lnSpc>
              <a:spcBef>
                <a:spcPts val="0"/>
              </a:spcBef>
              <a:buFont typeface="Arial,Sans-Serif" panose="020B0604020202020204" pitchFamily="34" charset="0"/>
            </a:pPr>
            <a:r>
              <a:rPr lang="en-US" sz="1600"/>
              <a:t>Itemized copies of receipts/transactions for items purchased</a:t>
            </a:r>
            <a:endParaRPr lang="en-US" sz="1600">
              <a:cs typeface="Calibri"/>
            </a:endParaRPr>
          </a:p>
          <a:p>
            <a:pPr marL="742950" lvl="1">
              <a:lnSpc>
                <a:spcPct val="100000"/>
              </a:lnSpc>
              <a:spcBef>
                <a:spcPts val="0"/>
              </a:spcBef>
              <a:buFont typeface="Arial,Sans-Serif" panose="020B0604020202020204" pitchFamily="34" charset="0"/>
            </a:pPr>
            <a:r>
              <a:rPr lang="en-US" sz="1600">
                <a:ea typeface="Calibri" panose="020F0502020204030204"/>
                <a:cs typeface="Calibri" panose="020F0502020204030204"/>
              </a:rPr>
              <a:t>Vendor's W-9</a:t>
            </a:r>
          </a:p>
          <a:p>
            <a:pPr marL="742950" lvl="1">
              <a:lnSpc>
                <a:spcPct val="100000"/>
              </a:lnSpc>
              <a:spcBef>
                <a:spcPts val="0"/>
              </a:spcBef>
              <a:buFont typeface="Arial,Sans-Serif" panose="020B0604020202020204" pitchFamily="34" charset="0"/>
            </a:pPr>
            <a:r>
              <a:rPr lang="en-US" sz="1600">
                <a:ea typeface="Calibri" panose="020F0502020204030204"/>
                <a:cs typeface="Calibri" panose="020F0502020204030204"/>
              </a:rPr>
              <a:t>Copy of signed lease if applicable</a:t>
            </a:r>
          </a:p>
          <a:p>
            <a:endParaRPr lang="en-US" sz="1600">
              <a:ea typeface="Calibri" panose="020F0502020204030204"/>
              <a:cs typeface="Calibri" panose="020F0502020204030204"/>
            </a:endParaRPr>
          </a:p>
          <a:p>
            <a:pPr lvl="1"/>
            <a:endParaRPr lang="en-US" sz="1300">
              <a:ea typeface="Calibri" panose="020F0502020204030204"/>
              <a:cs typeface="Calibri" panose="020F0502020204030204"/>
            </a:endParaRPr>
          </a:p>
        </p:txBody>
      </p:sp>
      <p:sp>
        <p:nvSpPr>
          <p:cNvPr id="16" name="Rectangle 15">
            <a:extLst>
              <a:ext uri="{FF2B5EF4-FFF2-40B4-BE49-F238E27FC236}">
                <a16:creationId xmlns:a16="http://schemas.microsoft.com/office/drawing/2014/main" id="{A64D9B61-9784-46CB-BF47-217BBDDCEE79}"/>
              </a:ext>
            </a:extLst>
          </p:cNvPr>
          <p:cNvSpPr/>
          <p:nvPr/>
        </p:nvSpPr>
        <p:spPr>
          <a:xfrm rot="16200000">
            <a:off x="-3256286" y="3256286"/>
            <a:ext cx="6858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
        <p:nvSpPr>
          <p:cNvPr id="17" name="Rectangle 16">
            <a:extLst>
              <a:ext uri="{FF2B5EF4-FFF2-40B4-BE49-F238E27FC236}">
                <a16:creationId xmlns:a16="http://schemas.microsoft.com/office/drawing/2014/main" id="{748917C9-976E-44E2-92C8-4BD7D614668F}"/>
              </a:ext>
            </a:extLst>
          </p:cNvPr>
          <p:cNvSpPr/>
          <p:nvPr/>
        </p:nvSpPr>
        <p:spPr>
          <a:xfrm>
            <a:off x="0" y="0"/>
            <a:ext cx="12192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pic>
        <p:nvPicPr>
          <p:cNvPr id="18" name="Picture 17" descr="Logo&#10;&#10;Description automatically generated with low confidence">
            <a:extLst>
              <a:ext uri="{FF2B5EF4-FFF2-40B4-BE49-F238E27FC236}">
                <a16:creationId xmlns:a16="http://schemas.microsoft.com/office/drawing/2014/main" id="{754D8B3A-20EA-4FEF-9F64-AE98B914536B}"/>
              </a:ext>
            </a:extLst>
          </p:cNvPr>
          <p:cNvPicPr>
            <a:picLocks noChangeAspect="1"/>
          </p:cNvPicPr>
          <p:nvPr/>
        </p:nvPicPr>
        <p:blipFill rotWithShape="1">
          <a:blip r:embed="rId2">
            <a:extLst>
              <a:ext uri="{28A0092B-C50C-407E-A947-70E740481C1C}">
                <a14:useLocalDpi xmlns:a14="http://schemas.microsoft.com/office/drawing/2010/main" val="0"/>
              </a:ext>
            </a:extLst>
          </a:blip>
          <a:srcRect b="3637"/>
          <a:stretch/>
        </p:blipFill>
        <p:spPr>
          <a:xfrm>
            <a:off x="10238350" y="6020366"/>
            <a:ext cx="1825867" cy="782960"/>
          </a:xfrm>
          <a:prstGeom prst="rect">
            <a:avLst/>
          </a:prstGeom>
        </p:spPr>
      </p:pic>
    </p:spTree>
    <p:extLst>
      <p:ext uri="{BB962C8B-B14F-4D97-AF65-F5344CB8AC3E}">
        <p14:creationId xmlns:p14="http://schemas.microsoft.com/office/powerpoint/2010/main" val="3342821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C8A47E0-1589-4842-A82C-97715AE55705}"/>
              </a:ext>
            </a:extLst>
          </p:cNvPr>
          <p:cNvSpPr>
            <a:spLocks noGrp="1"/>
          </p:cNvSpPr>
          <p:nvPr>
            <p:ph type="title"/>
          </p:nvPr>
        </p:nvSpPr>
        <p:spPr>
          <a:xfrm>
            <a:off x="709684" y="1562100"/>
            <a:ext cx="3795642" cy="3733800"/>
          </a:xfrm>
        </p:spPr>
        <p:txBody>
          <a:bodyPr>
            <a:normAutofit/>
          </a:bodyPr>
          <a:lstStyle/>
          <a:p>
            <a:pPr algn="ctr"/>
            <a:r>
              <a:rPr lang="en-US" b="1">
                <a:solidFill>
                  <a:srgbClr val="01506E"/>
                </a:solidFill>
              </a:rPr>
              <a:t>Process of Approval and Communication</a:t>
            </a:r>
          </a:p>
        </p:txBody>
      </p:sp>
      <p:sp>
        <p:nvSpPr>
          <p:cNvPr id="8" name="Content Placeholder 2">
            <a:extLst>
              <a:ext uri="{FF2B5EF4-FFF2-40B4-BE49-F238E27FC236}">
                <a16:creationId xmlns:a16="http://schemas.microsoft.com/office/drawing/2014/main" id="{19F06E5F-D04A-4F80-A399-984A12C95F39}"/>
              </a:ext>
            </a:extLst>
          </p:cNvPr>
          <p:cNvSpPr>
            <a:spLocks noGrp="1"/>
          </p:cNvSpPr>
          <p:nvPr>
            <p:ph idx="1"/>
          </p:nvPr>
        </p:nvSpPr>
        <p:spPr>
          <a:xfrm>
            <a:off x="5385296" y="2024026"/>
            <a:ext cx="5135592" cy="5215304"/>
          </a:xfrm>
        </p:spPr>
        <p:txBody>
          <a:bodyPr vert="horz" lIns="91440" tIns="45720" rIns="91440" bIns="45720" rtlCol="0" anchor="ctr">
            <a:noAutofit/>
          </a:bodyPr>
          <a:lstStyle/>
          <a:p>
            <a:pPr marL="571500" indent="-342900" fontAlgn="base">
              <a:lnSpc>
                <a:spcPct val="100000"/>
              </a:lnSpc>
              <a:spcBef>
                <a:spcPts val="0"/>
              </a:spcBef>
              <a:spcAft>
                <a:spcPts val="400"/>
              </a:spcAft>
              <a:buFont typeface="Arial" panose="020F0302020204030204"/>
              <a:buChar char="•"/>
            </a:pPr>
            <a:r>
              <a:rPr lang="en-US" sz="2000" b="0" i="0" u="none" strike="noStrike">
                <a:effectLst/>
              </a:rPr>
              <a:t>The Service Provider will receive a response</a:t>
            </a:r>
            <a:r>
              <a:rPr lang="en-US" sz="2000"/>
              <a:t> to</a:t>
            </a:r>
            <a:r>
              <a:rPr lang="en-US" sz="2000" b="0" i="0" u="none" strike="noStrike">
                <a:effectLst/>
              </a:rPr>
              <a:t> the request between </a:t>
            </a:r>
            <a:r>
              <a:rPr lang="en-US" sz="2000" b="1" i="0" u="sng" strike="noStrike">
                <a:effectLst/>
              </a:rPr>
              <a:t>1-3 business days</a:t>
            </a:r>
            <a:r>
              <a:rPr lang="en-US" sz="2000" b="0" i="0" u="none" strike="noStrike">
                <a:effectLst/>
              </a:rPr>
              <a:t> after submitting the application. Response may be:</a:t>
            </a:r>
            <a:endParaRPr lang="en-US" sz="2000">
              <a:cs typeface="Calibri" panose="020F0502020204030204"/>
            </a:endParaRPr>
          </a:p>
          <a:p>
            <a:pPr lvl="2" fontAlgn="base">
              <a:lnSpc>
                <a:spcPct val="100000"/>
              </a:lnSpc>
              <a:spcBef>
                <a:spcPts val="0"/>
              </a:spcBef>
            </a:pPr>
            <a:r>
              <a:rPr lang="en-US" sz="1600" b="0" i="0" u="none" strike="noStrike">
                <a:effectLst/>
              </a:rPr>
              <a:t>Approval</a:t>
            </a:r>
            <a:r>
              <a:rPr lang="en-US" sz="1600"/>
              <a:t> Pending Submission of Required Documentation</a:t>
            </a:r>
            <a:endParaRPr lang="en-US" sz="1600" b="0" i="0" u="none" strike="noStrike">
              <a:effectLst/>
              <a:cs typeface="Calibri"/>
            </a:endParaRPr>
          </a:p>
          <a:p>
            <a:pPr lvl="2" rtl="0" fontAlgn="base">
              <a:lnSpc>
                <a:spcPct val="100000"/>
              </a:lnSpc>
              <a:spcBef>
                <a:spcPts val="0"/>
              </a:spcBef>
              <a:spcAft>
                <a:spcPts val="0"/>
              </a:spcAft>
              <a:buFont typeface="Arial" panose="020B0604020202020204" pitchFamily="34" charset="0"/>
              <a:buChar char="•"/>
            </a:pPr>
            <a:r>
              <a:rPr lang="en-US" sz="1600" b="0" i="0" u="none" strike="noStrike">
                <a:effectLst/>
              </a:rPr>
              <a:t>Request for </a:t>
            </a:r>
            <a:r>
              <a:rPr lang="en-US" sz="1600"/>
              <a:t>Additional</a:t>
            </a:r>
            <a:r>
              <a:rPr lang="en-US" sz="1600" b="0" i="0" u="none" strike="noStrike">
                <a:effectLst/>
              </a:rPr>
              <a:t> </a:t>
            </a:r>
            <a:r>
              <a:rPr lang="en-US" sz="1600"/>
              <a:t>Information</a:t>
            </a:r>
            <a:endParaRPr lang="en-US" sz="1600" b="0" i="0" u="none" strike="noStrike">
              <a:effectLst/>
              <a:cs typeface="Calibri"/>
            </a:endParaRPr>
          </a:p>
          <a:p>
            <a:pPr lvl="2" rtl="0" fontAlgn="base">
              <a:lnSpc>
                <a:spcPct val="100000"/>
              </a:lnSpc>
              <a:spcBef>
                <a:spcPts val="0"/>
              </a:spcBef>
              <a:spcAft>
                <a:spcPts val="500"/>
              </a:spcAft>
              <a:buFont typeface="Arial" panose="020B0604020202020204" pitchFamily="34" charset="0"/>
              <a:buChar char="•"/>
            </a:pPr>
            <a:r>
              <a:rPr lang="en-US" sz="1600" b="0" i="0" u="none" strike="noStrike">
                <a:effectLst/>
              </a:rPr>
              <a:t>Denial </a:t>
            </a:r>
            <a:endParaRPr lang="en-US" sz="1600" b="0" i="0" u="none" strike="noStrike">
              <a:effectLst/>
              <a:cs typeface="Calibri"/>
            </a:endParaRPr>
          </a:p>
          <a:p>
            <a:pPr marL="571500" indent="-342900" fontAlgn="base">
              <a:lnSpc>
                <a:spcPct val="100000"/>
              </a:lnSpc>
              <a:spcBef>
                <a:spcPts val="0"/>
              </a:spcBef>
              <a:spcAft>
                <a:spcPts val="500"/>
              </a:spcAft>
              <a:buFont typeface="Arial" panose="020F0302020204030204"/>
              <a:buChar char="•"/>
            </a:pPr>
            <a:r>
              <a:rPr lang="en-US" sz="2000" b="0" i="0" u="none" strike="noStrike">
                <a:effectLst/>
              </a:rPr>
              <a:t>The Service Provider who submitted the application will be the point of contact with CHP for follow-up and status updates.</a:t>
            </a:r>
            <a:r>
              <a:rPr lang="en-US" sz="2000"/>
              <a:t> </a:t>
            </a:r>
            <a:endParaRPr lang="en-US" sz="2000" b="0" i="0" u="none" strike="noStrike">
              <a:effectLst/>
              <a:cs typeface="Calibri"/>
            </a:endParaRPr>
          </a:p>
          <a:p>
            <a:pPr marL="571500" indent="-342900">
              <a:lnSpc>
                <a:spcPct val="100000"/>
              </a:lnSpc>
              <a:spcBef>
                <a:spcPts val="0"/>
              </a:spcBef>
              <a:spcAft>
                <a:spcPts val="500"/>
              </a:spcAft>
              <a:buFont typeface="Arial" panose="020F0302020204030204"/>
              <a:buChar char="•"/>
            </a:pPr>
            <a:r>
              <a:rPr lang="en-US" sz="2000"/>
              <a:t>CHP will not communicate directly with the household requesting assistance. </a:t>
            </a:r>
            <a:endParaRPr lang="en-US" sz="2000">
              <a:cs typeface="Calibri"/>
            </a:endParaRPr>
          </a:p>
          <a:p>
            <a:pPr marL="571500" indent="-342900" rtl="0" fontAlgn="base">
              <a:lnSpc>
                <a:spcPct val="100000"/>
              </a:lnSpc>
              <a:spcBef>
                <a:spcPts val="0"/>
              </a:spcBef>
              <a:spcAft>
                <a:spcPts val="0"/>
              </a:spcAft>
              <a:buFont typeface="Arial" panose="020F0302020204030204"/>
              <a:buChar char="•"/>
            </a:pPr>
            <a:r>
              <a:rPr lang="en-US" sz="2000" b="0" i="0" u="none" strike="noStrike">
                <a:effectLst/>
              </a:rPr>
              <a:t>All communication, questions, and documentation regarding flex funds must be directed to </a:t>
            </a:r>
            <a:r>
              <a:rPr lang="en-US" sz="2000">
                <a:hlinkClick r:id="rId2">
                  <a:extLst>
                    <a:ext uri="{A12FA001-AC4F-418D-AE19-62706E023703}">
                      <ahyp:hlinkClr xmlns:ahyp="http://schemas.microsoft.com/office/drawing/2018/hyperlinkcolor" val="tx"/>
                    </a:ext>
                  </a:extLst>
                </a:hlinkClick>
              </a:rPr>
              <a:t>flexfund</a:t>
            </a:r>
            <a:r>
              <a:rPr lang="en-US" sz="2000" b="0" i="0" u="none" strike="noStrike">
                <a:effectLst/>
                <a:hlinkClick r:id="rId2">
                  <a:extLst>
                    <a:ext uri="{A12FA001-AC4F-418D-AE19-62706E023703}">
                      <ahyp:hlinkClr xmlns:ahyp="http://schemas.microsoft.com/office/drawing/2018/hyperlinkcolor" val="tx"/>
                    </a:ext>
                  </a:extLst>
                </a:hlinkClick>
              </a:rPr>
              <a:t>@ppchp.org</a:t>
            </a:r>
            <a:r>
              <a:rPr lang="en-US" sz="2000" b="0" i="0" u="none" strike="noStrike">
                <a:effectLst/>
              </a:rPr>
              <a:t>.</a:t>
            </a:r>
            <a:endParaRPr lang="en-US" sz="2000">
              <a:cs typeface="Calibri"/>
            </a:endParaRPr>
          </a:p>
          <a:p>
            <a:pPr marL="0" indent="0">
              <a:lnSpc>
                <a:spcPct val="150000"/>
              </a:lnSpc>
              <a:buNone/>
            </a:pPr>
            <a:endParaRPr lang="en-US" sz="1400">
              <a:solidFill>
                <a:schemeClr val="tx1">
                  <a:lumMod val="85000"/>
                  <a:lumOff val="15000"/>
                </a:schemeClr>
              </a:solidFill>
            </a:endParaRPr>
          </a:p>
          <a:p>
            <a:pPr>
              <a:lnSpc>
                <a:spcPct val="150000"/>
              </a:lnSpc>
            </a:pPr>
            <a:endParaRPr lang="en-US" sz="1400">
              <a:solidFill>
                <a:schemeClr val="tx1">
                  <a:lumMod val="85000"/>
                  <a:lumOff val="15000"/>
                </a:schemeClr>
              </a:solidFill>
            </a:endParaRPr>
          </a:p>
          <a:p>
            <a:pPr>
              <a:lnSpc>
                <a:spcPct val="150000"/>
              </a:lnSpc>
            </a:pPr>
            <a:endParaRPr lang="en-US" sz="1400">
              <a:solidFill>
                <a:schemeClr val="tx1">
                  <a:lumMod val="85000"/>
                  <a:lumOff val="15000"/>
                </a:schemeClr>
              </a:solidFill>
            </a:endParaRPr>
          </a:p>
          <a:p>
            <a:pPr>
              <a:lnSpc>
                <a:spcPct val="150000"/>
              </a:lnSpc>
            </a:pPr>
            <a:endParaRPr lang="en-US" sz="1400">
              <a:solidFill>
                <a:schemeClr val="tx1">
                  <a:lumMod val="85000"/>
                  <a:lumOff val="15000"/>
                </a:schemeClr>
              </a:solidFill>
            </a:endParaRPr>
          </a:p>
          <a:p>
            <a:pPr lvl="1">
              <a:lnSpc>
                <a:spcPct val="150000"/>
              </a:lnSpc>
            </a:pPr>
            <a:endParaRPr lang="en-US" sz="1400">
              <a:solidFill>
                <a:schemeClr val="tx1">
                  <a:lumMod val="85000"/>
                  <a:lumOff val="15000"/>
                </a:schemeClr>
              </a:solidFill>
            </a:endParaRPr>
          </a:p>
        </p:txBody>
      </p:sp>
      <p:pic>
        <p:nvPicPr>
          <p:cNvPr id="40" name="Picture 39" descr="Logo&#10;&#10;Description automatically generated with low confidence">
            <a:extLst>
              <a:ext uri="{FF2B5EF4-FFF2-40B4-BE49-F238E27FC236}">
                <a16:creationId xmlns:a16="http://schemas.microsoft.com/office/drawing/2014/main" id="{C84E5A65-1E2C-4E32-B3B4-CC0E9A2395AB}"/>
              </a:ext>
            </a:extLst>
          </p:cNvPr>
          <p:cNvPicPr>
            <a:picLocks noChangeAspect="1"/>
          </p:cNvPicPr>
          <p:nvPr/>
        </p:nvPicPr>
        <p:blipFill rotWithShape="1">
          <a:blip r:embed="rId3">
            <a:extLst>
              <a:ext uri="{28A0092B-C50C-407E-A947-70E740481C1C}">
                <a14:useLocalDpi xmlns:a14="http://schemas.microsoft.com/office/drawing/2010/main" val="0"/>
              </a:ext>
            </a:extLst>
          </a:blip>
          <a:srcRect b="3637"/>
          <a:stretch/>
        </p:blipFill>
        <p:spPr>
          <a:xfrm>
            <a:off x="10238350" y="6020366"/>
            <a:ext cx="1825867" cy="782960"/>
          </a:xfrm>
          <a:prstGeom prst="rect">
            <a:avLst/>
          </a:prstGeom>
        </p:spPr>
      </p:pic>
      <p:sp>
        <p:nvSpPr>
          <p:cNvPr id="15" name="Rectangle 14">
            <a:extLst>
              <a:ext uri="{FF2B5EF4-FFF2-40B4-BE49-F238E27FC236}">
                <a16:creationId xmlns:a16="http://schemas.microsoft.com/office/drawing/2014/main" id="{FBBA1773-1F89-4AEB-975A-43BE99DDF61B}"/>
              </a:ext>
            </a:extLst>
          </p:cNvPr>
          <p:cNvSpPr/>
          <p:nvPr/>
        </p:nvSpPr>
        <p:spPr>
          <a:xfrm rot="16200000">
            <a:off x="-3256286" y="3256286"/>
            <a:ext cx="6858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
        <p:nvSpPr>
          <p:cNvPr id="16" name="Rectangle 15">
            <a:extLst>
              <a:ext uri="{FF2B5EF4-FFF2-40B4-BE49-F238E27FC236}">
                <a16:creationId xmlns:a16="http://schemas.microsoft.com/office/drawing/2014/main" id="{3DB0527B-0D9C-4A30-BBE7-74447773E8B5}"/>
              </a:ext>
            </a:extLst>
          </p:cNvPr>
          <p:cNvSpPr/>
          <p:nvPr/>
        </p:nvSpPr>
        <p:spPr>
          <a:xfrm>
            <a:off x="0" y="0"/>
            <a:ext cx="12192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Tree>
    <p:extLst>
      <p:ext uri="{BB962C8B-B14F-4D97-AF65-F5344CB8AC3E}">
        <p14:creationId xmlns:p14="http://schemas.microsoft.com/office/powerpoint/2010/main" val="2652044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20EED73-1494-4E89-869B-E501A02B2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9D7A3A2-205A-4FD7-89D2-24FA8A54E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934" y="0"/>
            <a:ext cx="11377066" cy="4001047"/>
          </a:xfrm>
          <a:custGeom>
            <a:avLst/>
            <a:gdLst>
              <a:gd name="connsiteX0" fmla="*/ 914840 w 11377066"/>
              <a:gd name="connsiteY0" fmla="*/ 0 h 3343806"/>
              <a:gd name="connsiteX1" fmla="*/ 11365513 w 11377066"/>
              <a:gd name="connsiteY1" fmla="*/ 0 h 3343806"/>
              <a:gd name="connsiteX2" fmla="*/ 11365513 w 11377066"/>
              <a:gd name="connsiteY2" fmla="*/ 846735 h 3343806"/>
              <a:gd name="connsiteX3" fmla="*/ 11050704 w 11377066"/>
              <a:gd name="connsiteY3" fmla="*/ 1046017 h 3343806"/>
              <a:gd name="connsiteX4" fmla="*/ 11195112 w 11377066"/>
              <a:gd name="connsiteY4" fmla="*/ 1103780 h 3343806"/>
              <a:gd name="connsiteX5" fmla="*/ 10553944 w 11377066"/>
              <a:gd name="connsiteY5" fmla="*/ 1441695 h 3343806"/>
              <a:gd name="connsiteX6" fmla="*/ 11148902 w 11377066"/>
              <a:gd name="connsiteY6" fmla="*/ 1383932 h 3343806"/>
              <a:gd name="connsiteX7" fmla="*/ 11117132 w 11377066"/>
              <a:gd name="connsiteY7" fmla="*/ 1430142 h 3343806"/>
              <a:gd name="connsiteX8" fmla="*/ 11085363 w 11377066"/>
              <a:gd name="connsiteY8" fmla="*/ 1476352 h 3343806"/>
              <a:gd name="connsiteX9" fmla="*/ 11365513 w 11377066"/>
              <a:gd name="connsiteY9" fmla="*/ 1447471 h 3343806"/>
              <a:gd name="connsiteX10" fmla="*/ 11365513 w 11377066"/>
              <a:gd name="connsiteY10" fmla="*/ 1496569 h 3343806"/>
              <a:gd name="connsiteX11" fmla="*/ 11278869 w 11377066"/>
              <a:gd name="connsiteY11" fmla="*/ 1554332 h 3343806"/>
              <a:gd name="connsiteX12" fmla="*/ 11365513 w 11377066"/>
              <a:gd name="connsiteY12" fmla="*/ 1539891 h 3343806"/>
              <a:gd name="connsiteX13" fmla="*/ 11377066 w 11377066"/>
              <a:gd name="connsiteY13" fmla="*/ 1539891 h 3343806"/>
              <a:gd name="connsiteX14" fmla="*/ 11377066 w 11377066"/>
              <a:gd name="connsiteY14" fmla="*/ 1765167 h 3343806"/>
              <a:gd name="connsiteX15" fmla="*/ 4624577 w 11377066"/>
              <a:gd name="connsiteY15" fmla="*/ 3342096 h 3343806"/>
              <a:gd name="connsiteX16" fmla="*/ 4000738 w 11377066"/>
              <a:gd name="connsiteY16" fmla="*/ 3313214 h 3343806"/>
              <a:gd name="connsiteX17" fmla="*/ 3853443 w 11377066"/>
              <a:gd name="connsiteY17" fmla="*/ 3217905 h 3343806"/>
              <a:gd name="connsiteX18" fmla="*/ 4003625 w 11377066"/>
              <a:gd name="connsiteY18" fmla="*/ 3171695 h 3343806"/>
              <a:gd name="connsiteX19" fmla="*/ 4465729 w 11377066"/>
              <a:gd name="connsiteY19" fmla="*/ 3024399 h 3343806"/>
              <a:gd name="connsiteX20" fmla="*/ 4015179 w 11377066"/>
              <a:gd name="connsiteY20" fmla="*/ 3047505 h 3343806"/>
              <a:gd name="connsiteX21" fmla="*/ 4656346 w 11377066"/>
              <a:gd name="connsiteY21" fmla="*/ 2926202 h 3343806"/>
              <a:gd name="connsiteX22" fmla="*/ 4841188 w 11377066"/>
              <a:gd name="connsiteY22" fmla="*/ 2862663 h 3343806"/>
              <a:gd name="connsiteX23" fmla="*/ 4659236 w 11377066"/>
              <a:gd name="connsiteY23" fmla="*/ 2836670 h 3343806"/>
              <a:gd name="connsiteX24" fmla="*/ 3778351 w 11377066"/>
              <a:gd name="connsiteY24" fmla="*/ 2914650 h 3343806"/>
              <a:gd name="connsiteX25" fmla="*/ 3694595 w 11377066"/>
              <a:gd name="connsiteY25" fmla="*/ 2923314 h 3343806"/>
              <a:gd name="connsiteX26" fmla="*/ 3119852 w 11377066"/>
              <a:gd name="connsiteY26" fmla="*/ 2862663 h 3343806"/>
              <a:gd name="connsiteX27" fmla="*/ 3440437 w 11377066"/>
              <a:gd name="connsiteY27" fmla="*/ 2799124 h 3343806"/>
              <a:gd name="connsiteX28" fmla="*/ 3070753 w 11377066"/>
              <a:gd name="connsiteY28" fmla="*/ 2761578 h 3343806"/>
              <a:gd name="connsiteX29" fmla="*/ 2623091 w 11377066"/>
              <a:gd name="connsiteY29" fmla="*/ 2726920 h 3343806"/>
              <a:gd name="connsiteX30" fmla="*/ 2160987 w 11377066"/>
              <a:gd name="connsiteY30" fmla="*/ 2611394 h 3343806"/>
              <a:gd name="connsiteX31" fmla="*/ 1837515 w 11377066"/>
              <a:gd name="connsiteY31" fmla="*/ 2573848 h 3343806"/>
              <a:gd name="connsiteX32" fmla="*/ 1869284 w 11377066"/>
              <a:gd name="connsiteY32" fmla="*/ 2472763 h 3343806"/>
              <a:gd name="connsiteX33" fmla="*/ 1808633 w 11377066"/>
              <a:gd name="connsiteY33" fmla="*/ 2386119 h 3343806"/>
              <a:gd name="connsiteX34" fmla="*/ 2354493 w 11377066"/>
              <a:gd name="connsiteY34" fmla="*/ 2342797 h 3343806"/>
              <a:gd name="connsiteX35" fmla="*/ 2146546 w 11377066"/>
              <a:gd name="connsiteY35" fmla="*/ 2328356 h 3343806"/>
              <a:gd name="connsiteX36" fmla="*/ 2054126 w 11377066"/>
              <a:gd name="connsiteY36" fmla="*/ 2285034 h 3343806"/>
              <a:gd name="connsiteX37" fmla="*/ 2132106 w 11377066"/>
              <a:gd name="connsiteY37" fmla="*/ 2238823 h 3343806"/>
              <a:gd name="connsiteX38" fmla="*/ 2478684 w 11377066"/>
              <a:gd name="connsiteY38" fmla="*/ 2085751 h 3343806"/>
              <a:gd name="connsiteX39" fmla="*/ 1511154 w 11377066"/>
              <a:gd name="connsiteY39" fmla="*/ 2094416 h 3343806"/>
              <a:gd name="connsiteX40" fmla="*/ 1638232 w 11377066"/>
              <a:gd name="connsiteY40" fmla="*/ 2042429 h 3343806"/>
              <a:gd name="connsiteX41" fmla="*/ 2972556 w 11377066"/>
              <a:gd name="connsiteY41" fmla="*/ 1718957 h 3343806"/>
              <a:gd name="connsiteX42" fmla="*/ 3238266 w 11377066"/>
              <a:gd name="connsiteY42" fmla="*/ 1678523 h 3343806"/>
              <a:gd name="connsiteX43" fmla="*/ 2522005 w 11377066"/>
              <a:gd name="connsiteY43" fmla="*/ 1664082 h 3343806"/>
              <a:gd name="connsiteX44" fmla="*/ 1421621 w 11377066"/>
              <a:gd name="connsiteY44" fmla="*/ 1522563 h 3343806"/>
              <a:gd name="connsiteX45" fmla="*/ 1525595 w 11377066"/>
              <a:gd name="connsiteY45" fmla="*/ 1392596 h 3343806"/>
              <a:gd name="connsiteX46" fmla="*/ 982623 w 11377066"/>
              <a:gd name="connsiteY46" fmla="*/ 1415701 h 3343806"/>
              <a:gd name="connsiteX47" fmla="*/ 1231003 w 11377066"/>
              <a:gd name="connsiteY47" fmla="*/ 1314616 h 3343806"/>
              <a:gd name="connsiteX48" fmla="*/ 1025945 w 11377066"/>
              <a:gd name="connsiteY48" fmla="*/ 1297287 h 3343806"/>
              <a:gd name="connsiteX49" fmla="*/ 841104 w 11377066"/>
              <a:gd name="connsiteY49" fmla="*/ 1225083 h 3343806"/>
              <a:gd name="connsiteX50" fmla="*/ 1612239 w 11377066"/>
              <a:gd name="connsiteY50" fmla="*/ 1112445 h 3343806"/>
              <a:gd name="connsiteX51" fmla="*/ 1814409 w 11377066"/>
              <a:gd name="connsiteY51" fmla="*/ 1008471 h 3343806"/>
              <a:gd name="connsiteX52" fmla="*/ 1932824 w 11377066"/>
              <a:gd name="connsiteY52" fmla="*/ 979590 h 3343806"/>
              <a:gd name="connsiteX53" fmla="*/ 2083007 w 11377066"/>
              <a:gd name="connsiteY53" fmla="*/ 936268 h 3343806"/>
              <a:gd name="connsiteX54" fmla="*/ 1947265 w 11377066"/>
              <a:gd name="connsiteY54" fmla="*/ 924715 h 3343806"/>
              <a:gd name="connsiteX55" fmla="*/ 1271438 w 11377066"/>
              <a:gd name="connsiteY55" fmla="*/ 895834 h 3343806"/>
              <a:gd name="connsiteX56" fmla="*/ 659150 w 11377066"/>
              <a:gd name="connsiteY56" fmla="*/ 907386 h 3343806"/>
              <a:gd name="connsiteX57" fmla="*/ 780453 w 11377066"/>
              <a:gd name="connsiteY57" fmla="*/ 846735 h 3343806"/>
              <a:gd name="connsiteX58" fmla="*/ 841104 w 11377066"/>
              <a:gd name="connsiteY58" fmla="*/ 788972 h 3343806"/>
              <a:gd name="connsiteX59" fmla="*/ 448316 w 11377066"/>
              <a:gd name="connsiteY59" fmla="*/ 659006 h 3343806"/>
              <a:gd name="connsiteX60" fmla="*/ 910419 w 11377066"/>
              <a:gd name="connsiteY60" fmla="*/ 569473 h 3343806"/>
              <a:gd name="connsiteX61" fmla="*/ 604275 w 11377066"/>
              <a:gd name="connsiteY61" fmla="*/ 514598 h 3343806"/>
              <a:gd name="connsiteX62" fmla="*/ 15093 w 11377066"/>
              <a:gd name="connsiteY62" fmla="*/ 352862 h 3343806"/>
              <a:gd name="connsiteX63" fmla="*/ 430987 w 11377066"/>
              <a:gd name="connsiteY63" fmla="*/ 136251 h 3343806"/>
              <a:gd name="connsiteX64" fmla="*/ 874092 w 11377066"/>
              <a:gd name="connsiteY64" fmla="*/ 17656 h 334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377066" h="3343806">
                <a:moveTo>
                  <a:pt x="914840" y="0"/>
                </a:moveTo>
                <a:lnTo>
                  <a:pt x="11365513" y="0"/>
                </a:lnTo>
                <a:lnTo>
                  <a:pt x="11365513" y="846735"/>
                </a:lnTo>
                <a:cubicBezTo>
                  <a:pt x="11273092" y="924715"/>
                  <a:pt x="11163343" y="985366"/>
                  <a:pt x="11050704" y="1046017"/>
                </a:cubicBezTo>
                <a:cubicBezTo>
                  <a:pt x="11088251" y="1089339"/>
                  <a:pt x="11169119" y="1037353"/>
                  <a:pt x="11195112" y="1103780"/>
                </a:cubicBezTo>
                <a:cubicBezTo>
                  <a:pt x="10987166" y="1216419"/>
                  <a:pt x="10796548" y="1357938"/>
                  <a:pt x="10553944" y="1441695"/>
                </a:cubicBezTo>
                <a:cubicBezTo>
                  <a:pt x="10753226" y="1381043"/>
                  <a:pt x="10952508" y="1409925"/>
                  <a:pt x="11148902" y="1383932"/>
                </a:cubicBezTo>
                <a:cubicBezTo>
                  <a:pt x="11174895" y="1418589"/>
                  <a:pt x="11131573" y="1418589"/>
                  <a:pt x="11117132" y="1430142"/>
                </a:cubicBezTo>
                <a:cubicBezTo>
                  <a:pt x="11102692" y="1441695"/>
                  <a:pt x="11082474" y="1450359"/>
                  <a:pt x="11085363" y="1476352"/>
                </a:cubicBezTo>
                <a:cubicBezTo>
                  <a:pt x="11174895" y="1487905"/>
                  <a:pt x="11273092" y="1447471"/>
                  <a:pt x="11365513" y="1447471"/>
                </a:cubicBezTo>
                <a:lnTo>
                  <a:pt x="11365513" y="1496569"/>
                </a:lnTo>
                <a:cubicBezTo>
                  <a:pt x="11333743" y="1513898"/>
                  <a:pt x="11293310" y="1519674"/>
                  <a:pt x="11278869" y="1554332"/>
                </a:cubicBezTo>
                <a:cubicBezTo>
                  <a:pt x="11307750" y="1548556"/>
                  <a:pt x="11336632" y="1545668"/>
                  <a:pt x="11365513" y="1539891"/>
                </a:cubicBezTo>
                <a:lnTo>
                  <a:pt x="11377066" y="1539891"/>
                </a:lnTo>
                <a:lnTo>
                  <a:pt x="11377066" y="1765167"/>
                </a:lnTo>
                <a:cubicBezTo>
                  <a:pt x="9482441" y="3362313"/>
                  <a:pt x="4945162" y="3324767"/>
                  <a:pt x="4624577" y="3342096"/>
                </a:cubicBezTo>
                <a:cubicBezTo>
                  <a:pt x="4523492" y="3347872"/>
                  <a:pt x="4098935" y="3339207"/>
                  <a:pt x="4000738" y="3313214"/>
                </a:cubicBezTo>
                <a:cubicBezTo>
                  <a:pt x="3867883" y="3281444"/>
                  <a:pt x="3853443" y="3217905"/>
                  <a:pt x="3853443" y="3217905"/>
                </a:cubicBezTo>
                <a:cubicBezTo>
                  <a:pt x="3853443" y="3217905"/>
                  <a:pt x="3919869" y="3191912"/>
                  <a:pt x="4003625" y="3171695"/>
                </a:cubicBezTo>
                <a:cubicBezTo>
                  <a:pt x="4165361" y="3131261"/>
                  <a:pt x="4298217" y="3056169"/>
                  <a:pt x="4465729" y="3024399"/>
                </a:cubicBezTo>
                <a:cubicBezTo>
                  <a:pt x="4315546" y="3033064"/>
                  <a:pt x="4165361" y="3038840"/>
                  <a:pt x="4015179" y="3047505"/>
                </a:cubicBezTo>
                <a:cubicBezTo>
                  <a:pt x="4223124" y="2969524"/>
                  <a:pt x="4442625" y="2957972"/>
                  <a:pt x="4656346" y="2926202"/>
                </a:cubicBezTo>
                <a:cubicBezTo>
                  <a:pt x="4725662" y="2917538"/>
                  <a:pt x="4841188" y="2943531"/>
                  <a:pt x="4841188" y="2862663"/>
                </a:cubicBezTo>
                <a:cubicBezTo>
                  <a:pt x="4838300" y="2810676"/>
                  <a:pt x="4725662" y="2833782"/>
                  <a:pt x="4659236" y="2836670"/>
                </a:cubicBezTo>
                <a:cubicBezTo>
                  <a:pt x="4364644" y="2845334"/>
                  <a:pt x="4072941" y="2882880"/>
                  <a:pt x="3778351" y="2914650"/>
                </a:cubicBezTo>
                <a:cubicBezTo>
                  <a:pt x="3749468" y="2917538"/>
                  <a:pt x="3714811" y="2931979"/>
                  <a:pt x="3694595" y="2923314"/>
                </a:cubicBezTo>
                <a:cubicBezTo>
                  <a:pt x="3527082" y="2865551"/>
                  <a:pt x="3336463" y="2879992"/>
                  <a:pt x="3119852" y="2862663"/>
                </a:cubicBezTo>
                <a:cubicBezTo>
                  <a:pt x="3238266" y="2796236"/>
                  <a:pt x="3339351" y="2842446"/>
                  <a:pt x="3440437" y="2799124"/>
                </a:cubicBezTo>
                <a:cubicBezTo>
                  <a:pt x="3316246" y="2752913"/>
                  <a:pt x="3189168" y="2773131"/>
                  <a:pt x="3070753" y="2761578"/>
                </a:cubicBezTo>
                <a:cubicBezTo>
                  <a:pt x="2984109" y="2752913"/>
                  <a:pt x="2672189" y="2741361"/>
                  <a:pt x="2623091" y="2726920"/>
                </a:cubicBezTo>
                <a:cubicBezTo>
                  <a:pt x="2472907" y="2683598"/>
                  <a:pt x="2293842" y="2689374"/>
                  <a:pt x="2160987" y="2611394"/>
                </a:cubicBezTo>
                <a:cubicBezTo>
                  <a:pt x="2065678" y="2556519"/>
                  <a:pt x="1938600" y="2602730"/>
                  <a:pt x="1837515" y="2573848"/>
                </a:cubicBezTo>
                <a:cubicBezTo>
                  <a:pt x="1794192" y="2533414"/>
                  <a:pt x="1854843" y="2504533"/>
                  <a:pt x="1869284" y="2472763"/>
                </a:cubicBezTo>
                <a:cubicBezTo>
                  <a:pt x="1889502" y="2432329"/>
                  <a:pt x="1834626" y="2423665"/>
                  <a:pt x="1808633" y="2386119"/>
                </a:cubicBezTo>
                <a:cubicBezTo>
                  <a:pt x="1987698" y="2389007"/>
                  <a:pt x="2158099" y="2377454"/>
                  <a:pt x="2354493" y="2342797"/>
                </a:cubicBezTo>
                <a:cubicBezTo>
                  <a:pt x="2273625" y="2290810"/>
                  <a:pt x="2204309" y="2339908"/>
                  <a:pt x="2146546" y="2328356"/>
                </a:cubicBezTo>
                <a:cubicBezTo>
                  <a:pt x="2106113" y="2319691"/>
                  <a:pt x="2054126" y="2328356"/>
                  <a:pt x="2054126" y="2285034"/>
                </a:cubicBezTo>
                <a:cubicBezTo>
                  <a:pt x="2054126" y="2250376"/>
                  <a:pt x="2100336" y="2244599"/>
                  <a:pt x="2132106" y="2238823"/>
                </a:cubicBezTo>
                <a:cubicBezTo>
                  <a:pt x="2256296" y="2218606"/>
                  <a:pt x="2377599" y="2192613"/>
                  <a:pt x="2478684" y="2085751"/>
                </a:cubicBezTo>
                <a:cubicBezTo>
                  <a:pt x="2152323" y="2051094"/>
                  <a:pt x="1817297" y="2186837"/>
                  <a:pt x="1511154" y="2094416"/>
                </a:cubicBezTo>
                <a:cubicBezTo>
                  <a:pt x="1537147" y="2033765"/>
                  <a:pt x="1597798" y="2045317"/>
                  <a:pt x="1638232" y="2042429"/>
                </a:cubicBezTo>
                <a:cubicBezTo>
                  <a:pt x="1909718" y="2016436"/>
                  <a:pt x="2825261" y="1701628"/>
                  <a:pt x="2972556" y="1718957"/>
                </a:cubicBezTo>
                <a:cubicBezTo>
                  <a:pt x="3062089" y="1727621"/>
                  <a:pt x="3154510" y="1721845"/>
                  <a:pt x="3238266" y="1678523"/>
                </a:cubicBezTo>
                <a:cubicBezTo>
                  <a:pt x="3339351" y="1626536"/>
                  <a:pt x="2695295" y="1736286"/>
                  <a:pt x="2522005" y="1664082"/>
                </a:cubicBezTo>
                <a:cubicBezTo>
                  <a:pt x="2438249" y="1629424"/>
                  <a:pt x="1730654" y="1528339"/>
                  <a:pt x="1421621" y="1522563"/>
                </a:cubicBezTo>
                <a:cubicBezTo>
                  <a:pt x="1450503" y="1467688"/>
                  <a:pt x="1557364" y="1470576"/>
                  <a:pt x="1525595" y="1392596"/>
                </a:cubicBezTo>
                <a:cubicBezTo>
                  <a:pt x="1358082" y="1386820"/>
                  <a:pt x="1179017" y="1435918"/>
                  <a:pt x="982623" y="1415701"/>
                </a:cubicBezTo>
                <a:cubicBezTo>
                  <a:pt x="1051938" y="1346386"/>
                  <a:pt x="1153023" y="1352162"/>
                  <a:pt x="1231003" y="1314616"/>
                </a:cubicBezTo>
                <a:cubicBezTo>
                  <a:pt x="1170352" y="1262629"/>
                  <a:pt x="1095261" y="1294399"/>
                  <a:pt x="1025945" y="1297287"/>
                </a:cubicBezTo>
                <a:cubicBezTo>
                  <a:pt x="965294" y="1300175"/>
                  <a:pt x="812222" y="1227972"/>
                  <a:pt x="841104" y="1225083"/>
                </a:cubicBezTo>
                <a:cubicBezTo>
                  <a:pt x="1101037" y="1207755"/>
                  <a:pt x="1352306" y="1129775"/>
                  <a:pt x="1612239" y="1112445"/>
                </a:cubicBezTo>
                <a:cubicBezTo>
                  <a:pt x="1698883" y="1106668"/>
                  <a:pt x="1797081" y="1112445"/>
                  <a:pt x="1814409" y="1008471"/>
                </a:cubicBezTo>
                <a:cubicBezTo>
                  <a:pt x="1817297" y="979590"/>
                  <a:pt x="1808633" y="973814"/>
                  <a:pt x="1932824" y="979590"/>
                </a:cubicBezTo>
                <a:cubicBezTo>
                  <a:pt x="1981922" y="982478"/>
                  <a:pt x="2045461" y="982478"/>
                  <a:pt x="2083007" y="936268"/>
                </a:cubicBezTo>
                <a:cubicBezTo>
                  <a:pt x="2045461" y="898722"/>
                  <a:pt x="1990587" y="927603"/>
                  <a:pt x="1947265" y="924715"/>
                </a:cubicBezTo>
                <a:cubicBezTo>
                  <a:pt x="1828850" y="921827"/>
                  <a:pt x="1386963" y="904498"/>
                  <a:pt x="1271438" y="895834"/>
                </a:cubicBezTo>
                <a:cubicBezTo>
                  <a:pt x="1031721" y="875617"/>
                  <a:pt x="901755" y="933380"/>
                  <a:pt x="659150" y="907386"/>
                </a:cubicBezTo>
                <a:cubicBezTo>
                  <a:pt x="734242" y="890057"/>
                  <a:pt x="705361" y="866952"/>
                  <a:pt x="780453" y="846735"/>
                </a:cubicBezTo>
                <a:cubicBezTo>
                  <a:pt x="815110" y="838071"/>
                  <a:pt x="849768" y="820742"/>
                  <a:pt x="841104" y="788972"/>
                </a:cubicBezTo>
                <a:cubicBezTo>
                  <a:pt x="835327" y="757202"/>
                  <a:pt x="396329" y="690775"/>
                  <a:pt x="448316" y="659006"/>
                </a:cubicBezTo>
                <a:cubicBezTo>
                  <a:pt x="592723" y="575249"/>
                  <a:pt x="1020169" y="607019"/>
                  <a:pt x="910419" y="569473"/>
                </a:cubicBezTo>
                <a:cubicBezTo>
                  <a:pt x="742907" y="511710"/>
                  <a:pt x="716913" y="500157"/>
                  <a:pt x="604275" y="514598"/>
                </a:cubicBezTo>
                <a:cubicBezTo>
                  <a:pt x="506079" y="529039"/>
                  <a:pt x="113290" y="349974"/>
                  <a:pt x="15093" y="352862"/>
                </a:cubicBezTo>
                <a:cubicBezTo>
                  <a:pt x="-71551" y="352862"/>
                  <a:pt x="234593" y="211343"/>
                  <a:pt x="430987" y="136251"/>
                </a:cubicBezTo>
                <a:cubicBezTo>
                  <a:pt x="571784" y="82098"/>
                  <a:pt x="732076" y="70184"/>
                  <a:pt x="874092" y="17656"/>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le 1">
            <a:extLst>
              <a:ext uri="{FF2B5EF4-FFF2-40B4-BE49-F238E27FC236}">
                <a16:creationId xmlns:a16="http://schemas.microsoft.com/office/drawing/2014/main" id="{624D048D-3095-4474-9EC4-00BA51E5BDC7}"/>
              </a:ext>
            </a:extLst>
          </p:cNvPr>
          <p:cNvSpPr>
            <a:spLocks noGrp="1"/>
          </p:cNvSpPr>
          <p:nvPr>
            <p:ph type="title"/>
          </p:nvPr>
        </p:nvSpPr>
        <p:spPr>
          <a:xfrm>
            <a:off x="835157" y="2237440"/>
            <a:ext cx="4482111" cy="3527214"/>
          </a:xfrm>
        </p:spPr>
        <p:txBody>
          <a:bodyPr anchor="t">
            <a:normAutofit/>
          </a:bodyPr>
          <a:lstStyle/>
          <a:p>
            <a:r>
              <a:rPr lang="en-US" b="1">
                <a:solidFill>
                  <a:srgbClr val="01506E"/>
                </a:solidFill>
              </a:rPr>
              <a:t>Responsibilities of Landlord, Tenant, and Referring Agency</a:t>
            </a:r>
          </a:p>
        </p:txBody>
      </p:sp>
      <p:sp>
        <p:nvSpPr>
          <p:cNvPr id="21" name="Freeform: Shape 20">
            <a:extLst>
              <a:ext uri="{FF2B5EF4-FFF2-40B4-BE49-F238E27FC236}">
                <a16:creationId xmlns:a16="http://schemas.microsoft.com/office/drawing/2014/main" id="{C6BFDF0B-6325-416D-926F-7141006D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93668" y="5127460"/>
            <a:ext cx="6498333" cy="1730540"/>
          </a:xfrm>
          <a:custGeom>
            <a:avLst/>
            <a:gdLst>
              <a:gd name="connsiteX0" fmla="*/ 2987112 w 6498333"/>
              <a:gd name="connsiteY0" fmla="*/ 1730384 h 1730540"/>
              <a:gd name="connsiteX1" fmla="*/ 3113423 w 6498333"/>
              <a:gd name="connsiteY1" fmla="*/ 1728494 h 1730540"/>
              <a:gd name="connsiteX2" fmla="*/ 6436159 w 6498333"/>
              <a:gd name="connsiteY2" fmla="*/ 1396018 h 1730540"/>
              <a:gd name="connsiteX3" fmla="*/ 6498333 w 6498333"/>
              <a:gd name="connsiteY3" fmla="*/ 1381988 h 1730540"/>
              <a:gd name="connsiteX4" fmla="*/ 6498333 w 6498333"/>
              <a:gd name="connsiteY4" fmla="*/ 0 h 1730540"/>
              <a:gd name="connsiteX5" fmla="*/ 723703 w 6498333"/>
              <a:gd name="connsiteY5" fmla="*/ 0 h 1730540"/>
              <a:gd name="connsiteX6" fmla="*/ 629735 w 6498333"/>
              <a:gd name="connsiteY6" fmla="*/ 31770 h 1730540"/>
              <a:gd name="connsiteX7" fmla="*/ 127078 w 6498333"/>
              <a:gd name="connsiteY7" fmla="*/ 173371 h 1730540"/>
              <a:gd name="connsiteX8" fmla="*/ 0 w 6498333"/>
              <a:gd name="connsiteY8" fmla="*/ 235577 h 1730540"/>
              <a:gd name="connsiteX9" fmla="*/ 967530 w 6498333"/>
              <a:gd name="connsiteY9" fmla="*/ 225208 h 1730540"/>
              <a:gd name="connsiteX10" fmla="*/ 620954 w 6498333"/>
              <a:gd name="connsiteY10" fmla="*/ 408367 h 1730540"/>
              <a:gd name="connsiteX11" fmla="*/ 542972 w 6498333"/>
              <a:gd name="connsiteY11" fmla="*/ 463661 h 1730540"/>
              <a:gd name="connsiteX12" fmla="*/ 635392 w 6498333"/>
              <a:gd name="connsiteY12" fmla="*/ 515499 h 1730540"/>
              <a:gd name="connsiteX13" fmla="*/ 843339 w 6498333"/>
              <a:gd name="connsiteY13" fmla="*/ 532778 h 1730540"/>
              <a:gd name="connsiteX14" fmla="*/ 297479 w 6498333"/>
              <a:gd name="connsiteY14" fmla="*/ 584615 h 1730540"/>
              <a:gd name="connsiteX15" fmla="*/ 358130 w 6498333"/>
              <a:gd name="connsiteY15" fmla="*/ 688289 h 1730540"/>
              <a:gd name="connsiteX16" fmla="*/ 326361 w 6498333"/>
              <a:gd name="connsiteY16" fmla="*/ 809243 h 1730540"/>
              <a:gd name="connsiteX17" fmla="*/ 649833 w 6498333"/>
              <a:gd name="connsiteY17" fmla="*/ 854169 h 1730540"/>
              <a:gd name="connsiteX18" fmla="*/ 1111937 w 6498333"/>
              <a:gd name="connsiteY18" fmla="*/ 992402 h 1730540"/>
              <a:gd name="connsiteX19" fmla="*/ 1559599 w 6498333"/>
              <a:gd name="connsiteY19" fmla="*/ 1033872 h 1730540"/>
              <a:gd name="connsiteX20" fmla="*/ 1929284 w 6498333"/>
              <a:gd name="connsiteY20" fmla="*/ 1078798 h 1730540"/>
              <a:gd name="connsiteX21" fmla="*/ 1608698 w 6498333"/>
              <a:gd name="connsiteY21" fmla="*/ 1154826 h 1730540"/>
              <a:gd name="connsiteX22" fmla="*/ 2183442 w 6498333"/>
              <a:gd name="connsiteY22" fmla="*/ 1227398 h 1730540"/>
              <a:gd name="connsiteX23" fmla="*/ 2267197 w 6498333"/>
              <a:gd name="connsiteY23" fmla="*/ 1217031 h 1730540"/>
              <a:gd name="connsiteX24" fmla="*/ 3148082 w 6498333"/>
              <a:gd name="connsiteY24" fmla="*/ 1123724 h 1730540"/>
              <a:gd name="connsiteX25" fmla="*/ 3330034 w 6498333"/>
              <a:gd name="connsiteY25" fmla="*/ 1154826 h 1730540"/>
              <a:gd name="connsiteX26" fmla="*/ 3145192 w 6498333"/>
              <a:gd name="connsiteY26" fmla="*/ 1230854 h 1730540"/>
              <a:gd name="connsiteX27" fmla="*/ 2504025 w 6498333"/>
              <a:gd name="connsiteY27" fmla="*/ 1376000 h 1730540"/>
              <a:gd name="connsiteX28" fmla="*/ 2954575 w 6498333"/>
              <a:gd name="connsiteY28" fmla="*/ 1348352 h 1730540"/>
              <a:gd name="connsiteX29" fmla="*/ 2492471 w 6498333"/>
              <a:gd name="connsiteY29" fmla="*/ 1524600 h 1730540"/>
              <a:gd name="connsiteX30" fmla="*/ 2342289 w 6498333"/>
              <a:gd name="connsiteY30" fmla="*/ 1579893 h 1730540"/>
              <a:gd name="connsiteX31" fmla="*/ 2489584 w 6498333"/>
              <a:gd name="connsiteY31" fmla="*/ 1693935 h 1730540"/>
              <a:gd name="connsiteX32" fmla="*/ 2987112 w 6498333"/>
              <a:gd name="connsiteY32" fmla="*/ 1730384 h 173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498333" h="1730540">
                <a:moveTo>
                  <a:pt x="2987112" y="1730384"/>
                </a:moveTo>
                <a:cubicBezTo>
                  <a:pt x="3042664" y="1730870"/>
                  <a:pt x="3088152" y="1730222"/>
                  <a:pt x="3113423" y="1728494"/>
                </a:cubicBezTo>
                <a:cubicBezTo>
                  <a:pt x="3293752" y="1716831"/>
                  <a:pt x="4808270" y="1725943"/>
                  <a:pt x="6436159" y="1396018"/>
                </a:cubicBezTo>
                <a:lnTo>
                  <a:pt x="6498333" y="1381988"/>
                </a:lnTo>
                <a:lnTo>
                  <a:pt x="6498333" y="0"/>
                </a:lnTo>
                <a:lnTo>
                  <a:pt x="723703" y="0"/>
                </a:lnTo>
                <a:lnTo>
                  <a:pt x="629735" y="31770"/>
                </a:lnTo>
                <a:cubicBezTo>
                  <a:pt x="421263" y="101447"/>
                  <a:pt x="228886" y="161708"/>
                  <a:pt x="127078" y="173371"/>
                </a:cubicBezTo>
                <a:cubicBezTo>
                  <a:pt x="86644" y="176827"/>
                  <a:pt x="25993" y="163004"/>
                  <a:pt x="0" y="235577"/>
                </a:cubicBezTo>
                <a:cubicBezTo>
                  <a:pt x="306144" y="346163"/>
                  <a:pt x="641170" y="183739"/>
                  <a:pt x="967530" y="225208"/>
                </a:cubicBezTo>
                <a:cubicBezTo>
                  <a:pt x="866445" y="353075"/>
                  <a:pt x="745142" y="384177"/>
                  <a:pt x="620954" y="408367"/>
                </a:cubicBezTo>
                <a:cubicBezTo>
                  <a:pt x="589182" y="415279"/>
                  <a:pt x="542972" y="422191"/>
                  <a:pt x="542972" y="463661"/>
                </a:cubicBezTo>
                <a:cubicBezTo>
                  <a:pt x="542972" y="515499"/>
                  <a:pt x="594959" y="505130"/>
                  <a:pt x="635392" y="515499"/>
                </a:cubicBezTo>
                <a:cubicBezTo>
                  <a:pt x="693155" y="529321"/>
                  <a:pt x="762471" y="470573"/>
                  <a:pt x="843339" y="532778"/>
                </a:cubicBezTo>
                <a:cubicBezTo>
                  <a:pt x="646945" y="574247"/>
                  <a:pt x="476544" y="588071"/>
                  <a:pt x="297479" y="584615"/>
                </a:cubicBezTo>
                <a:cubicBezTo>
                  <a:pt x="323472" y="629541"/>
                  <a:pt x="378348" y="639908"/>
                  <a:pt x="358130" y="688289"/>
                </a:cubicBezTo>
                <a:cubicBezTo>
                  <a:pt x="343689" y="726304"/>
                  <a:pt x="283038" y="760862"/>
                  <a:pt x="326361" y="809243"/>
                </a:cubicBezTo>
                <a:cubicBezTo>
                  <a:pt x="427447" y="843802"/>
                  <a:pt x="554524" y="788508"/>
                  <a:pt x="649833" y="854169"/>
                </a:cubicBezTo>
                <a:cubicBezTo>
                  <a:pt x="782688" y="947476"/>
                  <a:pt x="961753" y="940565"/>
                  <a:pt x="1111937" y="992402"/>
                </a:cubicBezTo>
                <a:cubicBezTo>
                  <a:pt x="1161035" y="1009682"/>
                  <a:pt x="1472955" y="1023504"/>
                  <a:pt x="1559599" y="1033872"/>
                </a:cubicBezTo>
                <a:cubicBezTo>
                  <a:pt x="1678015" y="1047696"/>
                  <a:pt x="1805093" y="1023504"/>
                  <a:pt x="1929284" y="1078798"/>
                </a:cubicBezTo>
                <a:cubicBezTo>
                  <a:pt x="1828198" y="1130635"/>
                  <a:pt x="1727113" y="1075343"/>
                  <a:pt x="1608698" y="1154826"/>
                </a:cubicBezTo>
                <a:cubicBezTo>
                  <a:pt x="1825309" y="1175561"/>
                  <a:pt x="2015928" y="1158282"/>
                  <a:pt x="2183442" y="1227398"/>
                </a:cubicBezTo>
                <a:cubicBezTo>
                  <a:pt x="2203658" y="1237767"/>
                  <a:pt x="2238314" y="1220487"/>
                  <a:pt x="2267197" y="1217031"/>
                </a:cubicBezTo>
                <a:cubicBezTo>
                  <a:pt x="2561787" y="1179017"/>
                  <a:pt x="2853490" y="1134091"/>
                  <a:pt x="3148082" y="1123724"/>
                </a:cubicBezTo>
                <a:cubicBezTo>
                  <a:pt x="3214508" y="1120268"/>
                  <a:pt x="3327146" y="1092621"/>
                  <a:pt x="3330034" y="1154826"/>
                </a:cubicBezTo>
                <a:cubicBezTo>
                  <a:pt x="3330034" y="1251589"/>
                  <a:pt x="3214508" y="1220487"/>
                  <a:pt x="3145192" y="1230854"/>
                </a:cubicBezTo>
                <a:cubicBezTo>
                  <a:pt x="2931471" y="1268869"/>
                  <a:pt x="2711970" y="1282691"/>
                  <a:pt x="2504025" y="1376000"/>
                </a:cubicBezTo>
                <a:cubicBezTo>
                  <a:pt x="2654207" y="1365632"/>
                  <a:pt x="2804392" y="1358720"/>
                  <a:pt x="2954575" y="1348352"/>
                </a:cubicBezTo>
                <a:cubicBezTo>
                  <a:pt x="2787063" y="1386367"/>
                  <a:pt x="2654207" y="1476218"/>
                  <a:pt x="2492471" y="1524600"/>
                </a:cubicBezTo>
                <a:cubicBezTo>
                  <a:pt x="2408715" y="1548791"/>
                  <a:pt x="2342289" y="1579893"/>
                  <a:pt x="2342289" y="1579893"/>
                </a:cubicBezTo>
                <a:cubicBezTo>
                  <a:pt x="2342289" y="1579893"/>
                  <a:pt x="2356730" y="1655921"/>
                  <a:pt x="2489584" y="1693935"/>
                </a:cubicBezTo>
                <a:cubicBezTo>
                  <a:pt x="2563232" y="1717262"/>
                  <a:pt x="2820457" y="1728925"/>
                  <a:pt x="2987112" y="1730384"/>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3" name="Content Placeholder 2">
            <a:extLst>
              <a:ext uri="{FF2B5EF4-FFF2-40B4-BE49-F238E27FC236}">
                <a16:creationId xmlns:a16="http://schemas.microsoft.com/office/drawing/2014/main" id="{90CC74F3-FDD4-4ED1-B022-E646CA8A7E01}"/>
              </a:ext>
            </a:extLst>
          </p:cNvPr>
          <p:cNvSpPr>
            <a:spLocks noGrp="1"/>
          </p:cNvSpPr>
          <p:nvPr>
            <p:ph idx="1"/>
          </p:nvPr>
        </p:nvSpPr>
        <p:spPr>
          <a:xfrm>
            <a:off x="4940869" y="648452"/>
            <a:ext cx="6050281" cy="5616369"/>
          </a:xfrm>
        </p:spPr>
        <p:txBody>
          <a:bodyPr anchor="t">
            <a:normAutofit lnSpcReduction="10000"/>
          </a:bodyPr>
          <a:lstStyle/>
          <a:p>
            <a:pPr marL="0" indent="0" fontAlgn="base">
              <a:lnSpc>
                <a:spcPct val="110000"/>
              </a:lnSpc>
              <a:spcBef>
                <a:spcPts val="0"/>
              </a:spcBef>
              <a:buNone/>
            </a:pPr>
            <a:endParaRPr lang="en-US" sz="1200" b="1" u="sng">
              <a:cs typeface="Calibri"/>
            </a:endParaRPr>
          </a:p>
          <a:p>
            <a:pPr lvl="1" fontAlgn="base">
              <a:lnSpc>
                <a:spcPct val="110000"/>
              </a:lnSpc>
              <a:spcBef>
                <a:spcPts val="0"/>
              </a:spcBef>
            </a:pPr>
            <a:r>
              <a:rPr lang="en-US" sz="1400" b="1" i="0" u="sng" strike="noStrike">
                <a:effectLst/>
              </a:rPr>
              <a:t>Landlord:</a:t>
            </a:r>
            <a:endParaRPr lang="en-US" sz="1400" b="1">
              <a:cs typeface="Calibri" panose="020F0502020204030204"/>
            </a:endParaRPr>
          </a:p>
          <a:p>
            <a:pPr lvl="2" fontAlgn="base">
              <a:lnSpc>
                <a:spcPct val="110000"/>
              </a:lnSpc>
              <a:spcBef>
                <a:spcPts val="0"/>
              </a:spcBef>
            </a:pPr>
            <a:r>
              <a:rPr lang="en-US" sz="1400" b="0" i="0" u="none" strike="noStrike">
                <a:effectLst/>
              </a:rPr>
              <a:t>Stay in communication with the service provider if conflict with a tenant arises that requires mediation</a:t>
            </a:r>
            <a:endParaRPr lang="en-US" sz="1400" b="0" i="0" u="none" strike="noStrike">
              <a:effectLst/>
              <a:cs typeface="Calibri" panose="020F0502020204030204"/>
            </a:endParaRPr>
          </a:p>
          <a:p>
            <a:pPr lvl="2" fontAlgn="base">
              <a:lnSpc>
                <a:spcPct val="110000"/>
              </a:lnSpc>
              <a:spcBef>
                <a:spcPts val="0"/>
              </a:spcBef>
            </a:pPr>
            <a:r>
              <a:rPr lang="en-US" sz="1400" b="0" i="0" u="none" strike="noStrike">
                <a:effectLst/>
              </a:rPr>
              <a:t>Provide necessary documentation related to any funds requested</a:t>
            </a:r>
            <a:endParaRPr lang="en-US" sz="1400" b="0" i="0" u="none" strike="noStrike">
              <a:effectLst/>
              <a:cs typeface="Calibri" panose="020F0502020204030204"/>
            </a:endParaRPr>
          </a:p>
          <a:p>
            <a:pPr lvl="2" fontAlgn="base">
              <a:lnSpc>
                <a:spcPct val="110000"/>
              </a:lnSpc>
              <a:spcBef>
                <a:spcPts val="0"/>
              </a:spcBef>
            </a:pPr>
            <a:r>
              <a:rPr lang="en-US" sz="1400" b="0" i="0" u="none" strike="noStrike">
                <a:effectLst/>
              </a:rPr>
              <a:t>Share a copy of the signed lease agreement between landlord and tenant</a:t>
            </a:r>
            <a:endParaRPr lang="en-US" sz="1400" b="0" i="0" u="none" strike="noStrike">
              <a:effectLst/>
              <a:cs typeface="Calibri" panose="020F0502020204030204"/>
            </a:endParaRPr>
          </a:p>
          <a:p>
            <a:pPr lvl="2" fontAlgn="base">
              <a:lnSpc>
                <a:spcPct val="110000"/>
              </a:lnSpc>
              <a:spcBef>
                <a:spcPts val="0"/>
              </a:spcBef>
            </a:pPr>
            <a:r>
              <a:rPr lang="en-US" sz="1400" b="0" i="0" u="none" strike="noStrike">
                <a:effectLst/>
              </a:rPr>
              <a:t>Maintain the unit in accordance with </a:t>
            </a:r>
            <a:r>
              <a:rPr lang="en-US" sz="1400" b="0" i="0" u="sng" strike="noStrike">
                <a:effectLst/>
                <a:hlinkClick r:id="rId2">
                  <a:extLst>
                    <a:ext uri="{A12FA001-AC4F-418D-AE19-62706E023703}">
                      <ahyp:hlinkClr xmlns:ahyp="http://schemas.microsoft.com/office/drawing/2018/hyperlinkcolor" val="tx"/>
                    </a:ext>
                  </a:extLst>
                </a:hlinkClick>
              </a:rPr>
              <a:t>Habitability </a:t>
            </a:r>
            <a:r>
              <a:rPr lang="en-US" sz="1400" u="sng">
                <a:hlinkClick r:id="rId2">
                  <a:extLst>
                    <a:ext uri="{A12FA001-AC4F-418D-AE19-62706E023703}">
                      <ahyp:hlinkClr xmlns:ahyp="http://schemas.microsoft.com/office/drawing/2018/hyperlinkcolor" val="tx"/>
                    </a:ext>
                  </a:extLst>
                </a:hlinkClick>
              </a:rPr>
              <a:t>Standard</a:t>
            </a:r>
            <a:r>
              <a:rPr lang="en-US" sz="1400">
                <a:hlinkClick r:id="rId2">
                  <a:extLst>
                    <a:ext uri="{A12FA001-AC4F-418D-AE19-62706E023703}">
                      <ahyp:hlinkClr xmlns:ahyp="http://schemas.microsoft.com/office/drawing/2018/hyperlinkcolor" val="tx"/>
                    </a:ext>
                  </a:extLst>
                </a:hlinkClick>
              </a:rPr>
              <a:t>s</a:t>
            </a:r>
            <a:endParaRPr lang="en-US" sz="1400" b="0" i="0" u="none" strike="noStrike">
              <a:effectLst/>
              <a:cs typeface="Calibri" panose="020F0502020204030204"/>
            </a:endParaRPr>
          </a:p>
          <a:p>
            <a:pPr lvl="2" fontAlgn="base">
              <a:lnSpc>
                <a:spcPct val="110000"/>
              </a:lnSpc>
              <a:spcBef>
                <a:spcPts val="0"/>
              </a:spcBef>
            </a:pPr>
            <a:r>
              <a:rPr lang="en-US" sz="1400" b="0" i="0" u="none" strike="noStrike">
                <a:effectLst/>
              </a:rPr>
              <a:t>Comply with Equal Opportunity/Fair Housing requirements</a:t>
            </a:r>
            <a:endParaRPr lang="en-US" sz="1400" i="0" u="none" strike="noStrike">
              <a:cs typeface="Calibri" panose="020F0502020204030204"/>
            </a:endParaRPr>
          </a:p>
          <a:p>
            <a:pPr lvl="1" fontAlgn="base">
              <a:lnSpc>
                <a:spcPct val="110000"/>
              </a:lnSpc>
              <a:spcBef>
                <a:spcPts val="0"/>
              </a:spcBef>
            </a:pPr>
            <a:r>
              <a:rPr lang="en-US" sz="1400" b="1" i="0" u="sng" strike="noStrike">
                <a:effectLst/>
              </a:rPr>
              <a:t>Tenant:</a:t>
            </a:r>
            <a:endParaRPr lang="en-US" sz="1400" b="1">
              <a:cs typeface="Calibri" panose="020F0502020204030204"/>
            </a:endParaRPr>
          </a:p>
          <a:p>
            <a:pPr lvl="2" fontAlgn="base">
              <a:lnSpc>
                <a:spcPct val="110000"/>
              </a:lnSpc>
              <a:spcBef>
                <a:spcPts val="0"/>
              </a:spcBef>
            </a:pPr>
            <a:r>
              <a:rPr lang="en-US" sz="1400" b="0" i="0" u="none" strike="noStrike">
                <a:effectLst/>
              </a:rPr>
              <a:t>Abide by the rules and guidelines set forth by the landlord outlined in the lease agreement	</a:t>
            </a:r>
            <a:endParaRPr lang="en-US" sz="1400" b="0" i="0" u="none" strike="noStrike">
              <a:effectLst/>
              <a:cs typeface="Calibri" panose="020F0502020204030204"/>
            </a:endParaRPr>
          </a:p>
          <a:p>
            <a:pPr lvl="2" fontAlgn="base">
              <a:lnSpc>
                <a:spcPct val="110000"/>
              </a:lnSpc>
              <a:spcBef>
                <a:spcPts val="0"/>
              </a:spcBef>
            </a:pPr>
            <a:r>
              <a:rPr lang="en-US" sz="1400" b="0" i="0" u="none" strike="noStrike">
                <a:effectLst/>
              </a:rPr>
              <a:t>Pay utilities and other fees that are not covered by the landlord</a:t>
            </a:r>
            <a:endParaRPr lang="en-US" sz="1400" b="0" i="0" u="none" strike="noStrike">
              <a:effectLst/>
              <a:cs typeface="Calibri" panose="020F0502020204030204"/>
            </a:endParaRPr>
          </a:p>
          <a:p>
            <a:pPr lvl="2" fontAlgn="base">
              <a:lnSpc>
                <a:spcPct val="110000"/>
              </a:lnSpc>
              <a:spcBef>
                <a:spcPts val="0"/>
              </a:spcBef>
            </a:pPr>
            <a:r>
              <a:rPr lang="en-US" sz="1400" b="0" i="0" u="none" strike="noStrike">
                <a:effectLst/>
              </a:rPr>
              <a:t>Correct and/or report damages to the rental by a family member or guest in a timely manner acceptable to the landlord </a:t>
            </a:r>
            <a:endParaRPr lang="en-US" sz="1400" b="0" i="0" u="none" strike="noStrike">
              <a:effectLst/>
              <a:cs typeface="Calibri" panose="020F0502020204030204"/>
            </a:endParaRPr>
          </a:p>
          <a:p>
            <a:pPr lvl="2" fontAlgn="base">
              <a:lnSpc>
                <a:spcPct val="110000"/>
              </a:lnSpc>
              <a:spcBef>
                <a:spcPts val="0"/>
              </a:spcBef>
            </a:pPr>
            <a:r>
              <a:rPr lang="en-US" sz="1400" b="0" i="0" u="none" strike="noStrike">
                <a:effectLst/>
              </a:rPr>
              <a:t>Notify the referring agency representative if conflict with the landlord occurs that requires mediation  </a:t>
            </a:r>
            <a:endParaRPr lang="en-US" sz="1400" b="0" i="0" u="none" strike="noStrike">
              <a:effectLst/>
              <a:cs typeface="Calibri" panose="020F0502020204030204"/>
            </a:endParaRPr>
          </a:p>
          <a:p>
            <a:pPr lvl="1" fontAlgn="base">
              <a:lnSpc>
                <a:spcPct val="110000"/>
              </a:lnSpc>
              <a:spcBef>
                <a:spcPts val="0"/>
              </a:spcBef>
            </a:pPr>
            <a:r>
              <a:rPr lang="en-US" sz="1400" b="1" i="0" u="sng" strike="noStrike">
                <a:effectLst/>
              </a:rPr>
              <a:t>Referring Agency:</a:t>
            </a:r>
            <a:endParaRPr lang="en-US" sz="1400" b="1">
              <a:cs typeface="Calibri" panose="020F0502020204030204"/>
            </a:endParaRPr>
          </a:p>
          <a:p>
            <a:pPr lvl="2" fontAlgn="base">
              <a:lnSpc>
                <a:spcPct val="110000"/>
              </a:lnSpc>
              <a:spcBef>
                <a:spcPts val="0"/>
              </a:spcBef>
            </a:pPr>
            <a:r>
              <a:rPr lang="en-US" sz="1400"/>
              <a:t>Submit Flex Fund application on behalf of the household in need of assistance</a:t>
            </a:r>
            <a:endParaRPr lang="en-US" sz="1400" b="0" i="0" u="none" strike="noStrike">
              <a:effectLst/>
              <a:ea typeface="Calibri"/>
              <a:cs typeface="Calibri" panose="020F0502020204030204"/>
            </a:endParaRPr>
          </a:p>
          <a:p>
            <a:pPr lvl="2" fontAlgn="base">
              <a:lnSpc>
                <a:spcPct val="110000"/>
              </a:lnSpc>
              <a:spcBef>
                <a:spcPts val="0"/>
              </a:spcBef>
            </a:pPr>
            <a:r>
              <a:rPr lang="en-US" sz="1400"/>
              <a:t>Gather and submit all required supporting documentation to </a:t>
            </a:r>
            <a:r>
              <a:rPr lang="en-US" sz="1400">
                <a:hlinkClick r:id="rId3"/>
              </a:rPr>
              <a:t>flexfund@ppchp.org</a:t>
            </a:r>
            <a:r>
              <a:rPr lang="en-US" sz="1400"/>
              <a:t> within 10 business days of the application submission</a:t>
            </a:r>
            <a:endParaRPr lang="en-US" sz="1400" b="0" i="0" u="none" strike="noStrike">
              <a:effectLst/>
              <a:cs typeface="Calibri" panose="020F0502020204030204"/>
            </a:endParaRPr>
          </a:p>
          <a:p>
            <a:pPr lvl="2" fontAlgn="base">
              <a:lnSpc>
                <a:spcPct val="110000"/>
              </a:lnSpc>
              <a:spcBef>
                <a:spcPts val="0"/>
              </a:spcBef>
            </a:pPr>
            <a:r>
              <a:rPr lang="en-US" sz="1400" b="0" i="0" u="none" strike="noStrike">
                <a:effectLst/>
              </a:rPr>
              <a:t>Will notify the Housing Navigator Specialist if a conflict arises between the referring agency and landlord that requires mediation</a:t>
            </a:r>
            <a:endParaRPr lang="en-US" sz="1400" b="0" i="0" u="none" strike="noStrike">
              <a:effectLst/>
              <a:cs typeface="Calibri" panose="020F0502020204030204"/>
            </a:endParaRPr>
          </a:p>
          <a:p>
            <a:endParaRPr lang="en-US" sz="1000"/>
          </a:p>
        </p:txBody>
      </p:sp>
      <p:pic>
        <p:nvPicPr>
          <p:cNvPr id="12" name="Picture 11" descr="Logo&#10;&#10;Description automatically generated with low confidence">
            <a:extLst>
              <a:ext uri="{FF2B5EF4-FFF2-40B4-BE49-F238E27FC236}">
                <a16:creationId xmlns:a16="http://schemas.microsoft.com/office/drawing/2014/main" id="{090F761C-A459-49D3-92D9-6D79BA174A22}"/>
              </a:ext>
            </a:extLst>
          </p:cNvPr>
          <p:cNvPicPr>
            <a:picLocks noChangeAspect="1"/>
          </p:cNvPicPr>
          <p:nvPr/>
        </p:nvPicPr>
        <p:blipFill rotWithShape="1">
          <a:blip r:embed="rId4">
            <a:extLst>
              <a:ext uri="{28A0092B-C50C-407E-A947-70E740481C1C}">
                <a14:useLocalDpi xmlns:a14="http://schemas.microsoft.com/office/drawing/2010/main" val="0"/>
              </a:ext>
            </a:extLst>
          </a:blip>
          <a:srcRect b="3637"/>
          <a:stretch/>
        </p:blipFill>
        <p:spPr>
          <a:xfrm>
            <a:off x="10238350" y="6020366"/>
            <a:ext cx="1825867" cy="782960"/>
          </a:xfrm>
          <a:prstGeom prst="rect">
            <a:avLst/>
          </a:prstGeom>
        </p:spPr>
      </p:pic>
      <p:sp>
        <p:nvSpPr>
          <p:cNvPr id="14" name="Rectangle 13">
            <a:extLst>
              <a:ext uri="{FF2B5EF4-FFF2-40B4-BE49-F238E27FC236}">
                <a16:creationId xmlns:a16="http://schemas.microsoft.com/office/drawing/2014/main" id="{173DC8E6-3CAA-4852-B51C-302EA2B822F9}"/>
              </a:ext>
            </a:extLst>
          </p:cNvPr>
          <p:cNvSpPr/>
          <p:nvPr/>
        </p:nvSpPr>
        <p:spPr>
          <a:xfrm rot="16200000">
            <a:off x="-3256286" y="3256286"/>
            <a:ext cx="6858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
        <p:nvSpPr>
          <p:cNvPr id="15" name="Rectangle 14">
            <a:extLst>
              <a:ext uri="{FF2B5EF4-FFF2-40B4-BE49-F238E27FC236}">
                <a16:creationId xmlns:a16="http://schemas.microsoft.com/office/drawing/2014/main" id="{9C4B91E5-5B31-46B0-95B5-0F8AE02DB825}"/>
              </a:ext>
            </a:extLst>
          </p:cNvPr>
          <p:cNvSpPr/>
          <p:nvPr/>
        </p:nvSpPr>
        <p:spPr>
          <a:xfrm>
            <a:off x="56029" y="0"/>
            <a:ext cx="12135971"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Tree>
    <p:extLst>
      <p:ext uri="{BB962C8B-B14F-4D97-AF65-F5344CB8AC3E}">
        <p14:creationId xmlns:p14="http://schemas.microsoft.com/office/powerpoint/2010/main" val="637157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160E55F-E03D-49A3-AADE-A1CB1A4F022F}"/>
              </a:ext>
            </a:extLst>
          </p:cNvPr>
          <p:cNvSpPr>
            <a:spLocks noGrp="1"/>
          </p:cNvSpPr>
          <p:nvPr>
            <p:ph type="title"/>
          </p:nvPr>
        </p:nvSpPr>
        <p:spPr>
          <a:xfrm>
            <a:off x="838200" y="713312"/>
            <a:ext cx="4038600" cy="5431376"/>
          </a:xfrm>
        </p:spPr>
        <p:txBody>
          <a:bodyPr>
            <a:normAutofit/>
          </a:bodyPr>
          <a:lstStyle/>
          <a:p>
            <a:r>
              <a:rPr lang="en-US" b="1">
                <a:solidFill>
                  <a:srgbClr val="01506E"/>
                </a:solidFill>
              </a:rPr>
              <a:t>Payments and Reimbursement</a:t>
            </a:r>
          </a:p>
        </p:txBody>
      </p:sp>
      <p:pic>
        <p:nvPicPr>
          <p:cNvPr id="12" name="Picture 11" descr="Logo&#10;&#10;Description automatically generated with low confidence">
            <a:extLst>
              <a:ext uri="{FF2B5EF4-FFF2-40B4-BE49-F238E27FC236}">
                <a16:creationId xmlns:a16="http://schemas.microsoft.com/office/drawing/2014/main" id="{04783CC2-95EB-61DE-6940-6E59AE9F2B30}"/>
              </a:ext>
            </a:extLst>
          </p:cNvPr>
          <p:cNvPicPr>
            <a:picLocks noChangeAspect="1"/>
          </p:cNvPicPr>
          <p:nvPr/>
        </p:nvPicPr>
        <p:blipFill rotWithShape="1">
          <a:blip r:embed="rId2">
            <a:extLst>
              <a:ext uri="{28A0092B-C50C-407E-A947-70E740481C1C}">
                <a14:useLocalDpi xmlns:a14="http://schemas.microsoft.com/office/drawing/2010/main" val="0"/>
              </a:ext>
            </a:extLst>
          </a:blip>
          <a:srcRect b="3637"/>
          <a:stretch/>
        </p:blipFill>
        <p:spPr>
          <a:xfrm>
            <a:off x="10238350" y="6020366"/>
            <a:ext cx="1825867" cy="782960"/>
          </a:xfrm>
          <a:prstGeom prst="rect">
            <a:avLst/>
          </a:prstGeom>
        </p:spPr>
      </p:pic>
      <p:sp>
        <p:nvSpPr>
          <p:cNvPr id="14" name="Rectangle 13">
            <a:extLst>
              <a:ext uri="{FF2B5EF4-FFF2-40B4-BE49-F238E27FC236}">
                <a16:creationId xmlns:a16="http://schemas.microsoft.com/office/drawing/2014/main" id="{98259969-F7C7-7875-2514-09774A78FE3A}"/>
              </a:ext>
            </a:extLst>
          </p:cNvPr>
          <p:cNvSpPr/>
          <p:nvPr/>
        </p:nvSpPr>
        <p:spPr>
          <a:xfrm rot="16200000">
            <a:off x="-3256286" y="3256286"/>
            <a:ext cx="6858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
        <p:nvSpPr>
          <p:cNvPr id="20" name="Rectangle 19">
            <a:extLst>
              <a:ext uri="{FF2B5EF4-FFF2-40B4-BE49-F238E27FC236}">
                <a16:creationId xmlns:a16="http://schemas.microsoft.com/office/drawing/2014/main" id="{EFB13E0E-7289-4DFD-9BDD-33D83184C764}"/>
              </a:ext>
            </a:extLst>
          </p:cNvPr>
          <p:cNvSpPr/>
          <p:nvPr/>
        </p:nvSpPr>
        <p:spPr>
          <a:xfrm>
            <a:off x="56029" y="0"/>
            <a:ext cx="12135971"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
        <p:nvSpPr>
          <p:cNvPr id="5" name="Content Placeholder 4">
            <a:extLst>
              <a:ext uri="{FF2B5EF4-FFF2-40B4-BE49-F238E27FC236}">
                <a16:creationId xmlns:a16="http://schemas.microsoft.com/office/drawing/2014/main" id="{02341060-3B26-8EE5-18E8-CFB9360A3918}"/>
              </a:ext>
            </a:extLst>
          </p:cNvPr>
          <p:cNvSpPr>
            <a:spLocks noGrp="1"/>
          </p:cNvSpPr>
          <p:nvPr>
            <p:ph idx="1"/>
          </p:nvPr>
        </p:nvSpPr>
        <p:spPr>
          <a:xfrm>
            <a:off x="4834372" y="607748"/>
            <a:ext cx="6324601" cy="5748338"/>
          </a:xfrm>
        </p:spPr>
        <p:txBody>
          <a:bodyPr vert="horz" lIns="91440" tIns="45720" rIns="91440" bIns="45720" rtlCol="0" anchor="t">
            <a:noAutofit/>
          </a:bodyPr>
          <a:lstStyle/>
          <a:p>
            <a:r>
              <a:rPr lang="en-US" sz="1600">
                <a:cs typeface="Calibri"/>
              </a:rPr>
              <a:t>Payments are made by CHP directly to the vendor for eligible amounts owed.</a:t>
            </a:r>
          </a:p>
          <a:p>
            <a:r>
              <a:rPr lang="en-US" sz="1600">
                <a:cs typeface="Calibri"/>
              </a:rPr>
              <a:t>CHP cannot directly reimburse a household</a:t>
            </a:r>
          </a:p>
          <a:p>
            <a:pPr lvl="1"/>
            <a:r>
              <a:rPr lang="en-US" sz="1600">
                <a:cs typeface="Calibri"/>
              </a:rPr>
              <a:t>Payments will be mailed to the vendor's address indicated on the vendor's W-9 if a mailed check is the preferred method of payment.</a:t>
            </a:r>
          </a:p>
          <a:p>
            <a:pPr lvl="2"/>
            <a:r>
              <a:rPr lang="en-US" sz="1600">
                <a:cs typeface="Calibri"/>
              </a:rPr>
              <a:t>It is the responsibility of the Service Provider to confirm the vendor's correct address and form of payment accepted (e.g., checks or credit cards only) before payment can be issued.</a:t>
            </a:r>
          </a:p>
          <a:p>
            <a:r>
              <a:rPr lang="en-US" sz="1600">
                <a:cs typeface="Calibri"/>
              </a:rPr>
              <a:t>Reimbursements will be made on behalf of the household and issued to the referring Service Provider if the vendor is not willing to wait for the check to be processed or the Service provider is able to issue payment for eligible costs and request reimbursement from CHP.</a:t>
            </a:r>
          </a:p>
          <a:p>
            <a:pPr lvl="1"/>
            <a:r>
              <a:rPr lang="en-US" sz="1600">
                <a:cs typeface="Calibri"/>
              </a:rPr>
              <a:t>The service provider must provide CHP with a current copy of their agency's W-9 and proof of the payment transaction within ten (10) business days.</a:t>
            </a:r>
          </a:p>
          <a:p>
            <a:pPr lvl="1"/>
            <a:r>
              <a:rPr lang="en-US" sz="1600">
                <a:cs typeface="Calibri"/>
              </a:rPr>
              <a:t>All service providers must fill out a request form and receive approval prior to issuing a payment for which reimbursement will be requested.</a:t>
            </a:r>
          </a:p>
          <a:p>
            <a:r>
              <a:rPr lang="en-US" sz="1600">
                <a:cs typeface="Calibri"/>
              </a:rPr>
              <a:t>CHP is not responsible for late fees accrued if payment is late. It is the Service Provider's responsibility to maintain communication with landlord or vendor on payment.</a:t>
            </a:r>
          </a:p>
        </p:txBody>
      </p:sp>
    </p:spTree>
    <p:extLst>
      <p:ext uri="{BB962C8B-B14F-4D97-AF65-F5344CB8AC3E}">
        <p14:creationId xmlns:p14="http://schemas.microsoft.com/office/powerpoint/2010/main" val="4114279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5234A25-8D08-450D-97F6-43B2ADB912EF}"/>
              </a:ext>
            </a:extLst>
          </p:cNvPr>
          <p:cNvSpPr>
            <a:spLocks noGrp="1"/>
          </p:cNvSpPr>
          <p:nvPr>
            <p:ph type="title"/>
          </p:nvPr>
        </p:nvSpPr>
        <p:spPr>
          <a:xfrm>
            <a:off x="838200" y="713312"/>
            <a:ext cx="4038600" cy="5431376"/>
          </a:xfrm>
        </p:spPr>
        <p:txBody>
          <a:bodyPr>
            <a:normAutofit/>
          </a:bodyPr>
          <a:lstStyle/>
          <a:p>
            <a:r>
              <a:rPr lang="en-US" b="1">
                <a:solidFill>
                  <a:srgbClr val="01506E"/>
                </a:solidFill>
              </a:rPr>
              <a:t>Homeless Management Information System (HMIS)</a:t>
            </a:r>
          </a:p>
        </p:txBody>
      </p:sp>
      <p:sp>
        <p:nvSpPr>
          <p:cNvPr id="3" name="Content Placeholder 2">
            <a:extLst>
              <a:ext uri="{FF2B5EF4-FFF2-40B4-BE49-F238E27FC236}">
                <a16:creationId xmlns:a16="http://schemas.microsoft.com/office/drawing/2014/main" id="{78A7B11F-D991-4EC0-886D-5DD2A0AC68B7}"/>
              </a:ext>
            </a:extLst>
          </p:cNvPr>
          <p:cNvSpPr>
            <a:spLocks noGrp="1"/>
          </p:cNvSpPr>
          <p:nvPr>
            <p:ph idx="1"/>
          </p:nvPr>
        </p:nvSpPr>
        <p:spPr>
          <a:xfrm>
            <a:off x="5760356" y="985456"/>
            <a:ext cx="5257801" cy="5431376"/>
          </a:xfrm>
        </p:spPr>
        <p:txBody>
          <a:bodyPr anchor="ctr">
            <a:normAutofit fontScale="70000" lnSpcReduction="20000"/>
          </a:bodyPr>
          <a:lstStyle/>
          <a:p>
            <a:pPr>
              <a:buFont typeface="Arial"/>
              <a:buChar char="•"/>
            </a:pPr>
            <a:r>
              <a:rPr lang="en-US" sz="2000">
                <a:ea typeface="+mn-lt"/>
                <a:cs typeface="+mn-lt"/>
              </a:rPr>
              <a:t>Programming for the Flex Funds will be tracked in the Homeless Management Information System (HMIS) for tracking and reporting purposes.</a:t>
            </a:r>
            <a:endParaRPr lang="en-US"/>
          </a:p>
          <a:p>
            <a:pPr>
              <a:buFont typeface="Arial"/>
              <a:buChar char="•"/>
            </a:pPr>
            <a:r>
              <a:rPr lang="en-US" sz="2000">
                <a:ea typeface="+mn-lt"/>
                <a:cs typeface="+mn-lt"/>
              </a:rPr>
              <a:t>Service Providers who have access to HMIS and submit a request for Flex Funds are required to create or update the head of the household.</a:t>
            </a:r>
          </a:p>
          <a:p>
            <a:pPr>
              <a:buFont typeface="Arial"/>
              <a:buChar char="•"/>
            </a:pPr>
            <a:r>
              <a:rPr lang="en-US" sz="2000">
                <a:ea typeface="+mn-lt"/>
                <a:cs typeface="+mn-lt"/>
              </a:rPr>
              <a:t>Service Providers must adhere to the Colorado HMIS Policies and Procedures listed on </a:t>
            </a:r>
            <a:r>
              <a:rPr lang="en-US" sz="2000" err="1">
                <a:ea typeface="+mn-lt"/>
                <a:cs typeface="+mn-lt"/>
              </a:rPr>
              <a:t>ZenDesk</a:t>
            </a:r>
            <a:r>
              <a:rPr lang="en-US" sz="2000">
                <a:ea typeface="+mn-lt"/>
                <a:cs typeface="+mn-lt"/>
              </a:rPr>
              <a:t>: </a:t>
            </a:r>
            <a:r>
              <a:rPr lang="en-US" sz="2000">
                <a:ea typeface="+mn-lt"/>
                <a:cs typeface="+mn-lt"/>
                <a:hlinkClick r:id="rId2"/>
              </a:rPr>
              <a:t>https://cohmis.zendesk.com/hc/en-us/articles/360013991371-Policy-Procedures</a:t>
            </a:r>
            <a:r>
              <a:rPr lang="en-US" sz="2000">
                <a:ea typeface="+mn-lt"/>
                <a:cs typeface="+mn-lt"/>
              </a:rPr>
              <a:t>. </a:t>
            </a:r>
            <a:endParaRPr lang="en-US"/>
          </a:p>
          <a:p>
            <a:pPr>
              <a:buFont typeface="Arial"/>
              <a:buChar char="•"/>
            </a:pPr>
            <a:r>
              <a:rPr lang="en-US" sz="2000">
                <a:ea typeface="+mn-lt"/>
                <a:cs typeface="+mn-lt"/>
              </a:rPr>
              <a:t>CHP will enter Flex Fund services into HMIS and track household enrollments.</a:t>
            </a:r>
            <a:endParaRPr lang="en-US"/>
          </a:p>
          <a:p>
            <a:pPr>
              <a:buFont typeface="Arial"/>
              <a:buChar char="•"/>
            </a:pPr>
            <a:r>
              <a:rPr lang="en-US" sz="2000">
                <a:ea typeface="+mn-lt"/>
                <a:cs typeface="+mn-lt"/>
              </a:rPr>
              <a:t>If the Service Provider does not have access to or use HMIS, the person submitting the Flex Fund application is required to follow the steps below before household information can be shared in HMIS:</a:t>
            </a:r>
            <a:endParaRPr lang="en-US"/>
          </a:p>
          <a:p>
            <a:pPr marL="971550" lvl="1" indent="-285750">
              <a:buFont typeface="Arial"/>
              <a:buChar char="•"/>
            </a:pPr>
            <a:r>
              <a:rPr lang="en-US" sz="2000">
                <a:ea typeface="+mn-lt"/>
                <a:cs typeface="+mn-lt"/>
              </a:rPr>
              <a:t>Obtain consent from households using the COHMIS Release of Information (ROI): </a:t>
            </a:r>
            <a:r>
              <a:rPr lang="en-US" sz="2000">
                <a:ea typeface="+mn-lt"/>
                <a:cs typeface="+mn-lt"/>
                <a:hlinkClick r:id="rId3"/>
              </a:rPr>
              <a:t>https://cohmis.zendesk.com/hc/en-us/articles/360020127232-COHMIS-Client-Forms</a:t>
            </a:r>
            <a:endParaRPr lang="en-US"/>
          </a:p>
          <a:p>
            <a:pPr marL="971550" lvl="1" indent="-285750">
              <a:buFont typeface="Arial"/>
              <a:buChar char="•"/>
            </a:pPr>
            <a:r>
              <a:rPr lang="en-US" sz="2000">
                <a:ea typeface="+mn-lt"/>
                <a:cs typeface="+mn-lt"/>
              </a:rPr>
              <a:t>Consent can include implied, written, or verbal consent, though written consent is preferred. The ROI will be uploaded into HMIS.</a:t>
            </a:r>
            <a:endParaRPr lang="en-US"/>
          </a:p>
          <a:p>
            <a:pPr>
              <a:buFont typeface="Arial"/>
              <a:buChar char="•"/>
            </a:pPr>
            <a:r>
              <a:rPr lang="en-US" sz="2000">
                <a:ea typeface="+mn-lt"/>
                <a:cs typeface="+mn-lt"/>
              </a:rPr>
              <a:t>If a household refuses consent to enter their information into HMIS, CHP will mark the household records as “Private” in the system. </a:t>
            </a:r>
            <a:endParaRPr lang="en-US"/>
          </a:p>
          <a:p>
            <a:pPr>
              <a:buFont typeface="Arial"/>
              <a:buChar char="•"/>
            </a:pPr>
            <a:r>
              <a:rPr lang="en-US" sz="2000">
                <a:cs typeface="Calibri"/>
              </a:rPr>
              <a:t>A VI-SPDAT does not need to be completed for households seeking flex fund assisteance. </a:t>
            </a:r>
            <a:endParaRPr lang="en-US" sz="2000"/>
          </a:p>
          <a:p>
            <a:pPr marL="0" indent="0">
              <a:buNone/>
            </a:pPr>
            <a:r>
              <a:rPr lang="en-US" sz="2000"/>
              <a:t>	</a:t>
            </a:r>
            <a:endParaRPr lang="en-US">
              <a:cs typeface="Calibri"/>
            </a:endParaRPr>
          </a:p>
        </p:txBody>
      </p:sp>
      <p:pic>
        <p:nvPicPr>
          <p:cNvPr id="12" name="Picture 11" descr="Logo&#10;&#10;Description automatically generated with low confidence">
            <a:extLst>
              <a:ext uri="{FF2B5EF4-FFF2-40B4-BE49-F238E27FC236}">
                <a16:creationId xmlns:a16="http://schemas.microsoft.com/office/drawing/2014/main" id="{CF948AB1-555D-0FB9-A1BC-4429F39107D8}"/>
              </a:ext>
            </a:extLst>
          </p:cNvPr>
          <p:cNvPicPr>
            <a:picLocks noChangeAspect="1"/>
          </p:cNvPicPr>
          <p:nvPr/>
        </p:nvPicPr>
        <p:blipFill rotWithShape="1">
          <a:blip r:embed="rId4">
            <a:extLst>
              <a:ext uri="{28A0092B-C50C-407E-A947-70E740481C1C}">
                <a14:useLocalDpi xmlns:a14="http://schemas.microsoft.com/office/drawing/2010/main" val="0"/>
              </a:ext>
            </a:extLst>
          </a:blip>
          <a:srcRect b="3637"/>
          <a:stretch/>
        </p:blipFill>
        <p:spPr>
          <a:xfrm>
            <a:off x="10238350" y="6020366"/>
            <a:ext cx="1825867" cy="782960"/>
          </a:xfrm>
          <a:prstGeom prst="rect">
            <a:avLst/>
          </a:prstGeom>
        </p:spPr>
      </p:pic>
      <p:sp>
        <p:nvSpPr>
          <p:cNvPr id="14" name="Rectangle 13">
            <a:extLst>
              <a:ext uri="{FF2B5EF4-FFF2-40B4-BE49-F238E27FC236}">
                <a16:creationId xmlns:a16="http://schemas.microsoft.com/office/drawing/2014/main" id="{5D2AA7E0-F29D-A0C6-775F-B75143D20865}"/>
              </a:ext>
            </a:extLst>
          </p:cNvPr>
          <p:cNvSpPr/>
          <p:nvPr/>
        </p:nvSpPr>
        <p:spPr>
          <a:xfrm rot="16200000">
            <a:off x="-3256286" y="3256286"/>
            <a:ext cx="6858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
        <p:nvSpPr>
          <p:cNvPr id="16" name="Rectangle 15">
            <a:extLst>
              <a:ext uri="{FF2B5EF4-FFF2-40B4-BE49-F238E27FC236}">
                <a16:creationId xmlns:a16="http://schemas.microsoft.com/office/drawing/2014/main" id="{8557F5D1-E962-C2F4-3418-6CA91E0F3421}"/>
              </a:ext>
            </a:extLst>
          </p:cNvPr>
          <p:cNvSpPr/>
          <p:nvPr/>
        </p:nvSpPr>
        <p:spPr>
          <a:xfrm>
            <a:off x="56029" y="0"/>
            <a:ext cx="12135971"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Tree>
    <p:extLst>
      <p:ext uri="{BB962C8B-B14F-4D97-AF65-F5344CB8AC3E}">
        <p14:creationId xmlns:p14="http://schemas.microsoft.com/office/powerpoint/2010/main" val="3074357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8DC942-B04F-86FA-BACE-5E2FE0B34B35}"/>
              </a:ext>
            </a:extLst>
          </p:cNvPr>
          <p:cNvSpPr/>
          <p:nvPr/>
        </p:nvSpPr>
        <p:spPr>
          <a:xfrm>
            <a:off x="0" y="0"/>
            <a:ext cx="12192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
        <p:nvSpPr>
          <p:cNvPr id="8" name="Rectangle 7">
            <a:extLst>
              <a:ext uri="{FF2B5EF4-FFF2-40B4-BE49-F238E27FC236}">
                <a16:creationId xmlns:a16="http://schemas.microsoft.com/office/drawing/2014/main" id="{879AC9FC-53B2-5464-584E-6C67DB51CD67}"/>
              </a:ext>
            </a:extLst>
          </p:cNvPr>
          <p:cNvSpPr/>
          <p:nvPr/>
        </p:nvSpPr>
        <p:spPr>
          <a:xfrm rot="16200000">
            <a:off x="-3256286" y="3256286"/>
            <a:ext cx="6858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pic>
        <p:nvPicPr>
          <p:cNvPr id="10" name="Picture 9" descr="Logo&#10;&#10;Description automatically generated with low confidence">
            <a:extLst>
              <a:ext uri="{FF2B5EF4-FFF2-40B4-BE49-F238E27FC236}">
                <a16:creationId xmlns:a16="http://schemas.microsoft.com/office/drawing/2014/main" id="{E9F7FF87-1560-908A-CC1D-6975BD7408CD}"/>
              </a:ext>
            </a:extLst>
          </p:cNvPr>
          <p:cNvPicPr>
            <a:picLocks noChangeAspect="1"/>
          </p:cNvPicPr>
          <p:nvPr/>
        </p:nvPicPr>
        <p:blipFill rotWithShape="1">
          <a:blip r:embed="rId2">
            <a:extLst>
              <a:ext uri="{28A0092B-C50C-407E-A947-70E740481C1C}">
                <a14:useLocalDpi xmlns:a14="http://schemas.microsoft.com/office/drawing/2010/main" val="0"/>
              </a:ext>
            </a:extLst>
          </a:blip>
          <a:srcRect b="3637"/>
          <a:stretch/>
        </p:blipFill>
        <p:spPr>
          <a:xfrm>
            <a:off x="10238350" y="6020366"/>
            <a:ext cx="1825867" cy="782960"/>
          </a:xfrm>
          <a:prstGeom prst="rect">
            <a:avLst/>
          </a:prstGeom>
        </p:spPr>
      </p:pic>
      <p:graphicFrame>
        <p:nvGraphicFramePr>
          <p:cNvPr id="29" name="Diagram 29">
            <a:extLst>
              <a:ext uri="{FF2B5EF4-FFF2-40B4-BE49-F238E27FC236}">
                <a16:creationId xmlns:a16="http://schemas.microsoft.com/office/drawing/2014/main" id="{D7629C90-7770-CA50-B0BA-7D4EF94D5CFC}"/>
              </a:ext>
            </a:extLst>
          </p:cNvPr>
          <p:cNvGraphicFramePr/>
          <p:nvPr>
            <p:extLst>
              <p:ext uri="{D42A27DB-BD31-4B8C-83A1-F6EECF244321}">
                <p14:modId xmlns:p14="http://schemas.microsoft.com/office/powerpoint/2010/main" val="4240561770"/>
              </p:ext>
            </p:extLst>
          </p:nvPr>
        </p:nvGraphicFramePr>
        <p:xfrm>
          <a:off x="885297" y="1276653"/>
          <a:ext cx="10704359" cy="4746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06" name="TextBox 4805">
            <a:extLst>
              <a:ext uri="{FF2B5EF4-FFF2-40B4-BE49-F238E27FC236}">
                <a16:creationId xmlns:a16="http://schemas.microsoft.com/office/drawing/2014/main" id="{45E7B822-C69B-A23E-4944-1523E7644D91}"/>
              </a:ext>
            </a:extLst>
          </p:cNvPr>
          <p:cNvSpPr txBox="1"/>
          <p:nvPr/>
        </p:nvSpPr>
        <p:spPr>
          <a:xfrm>
            <a:off x="4140371" y="496151"/>
            <a:ext cx="37099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a:solidFill>
                  <a:srgbClr val="01506E"/>
                </a:solidFill>
              </a:rPr>
              <a:t>Veteran Flex Fund Flow Chart</a:t>
            </a:r>
          </a:p>
        </p:txBody>
      </p:sp>
    </p:spTree>
    <p:extLst>
      <p:ext uri="{BB962C8B-B14F-4D97-AF65-F5344CB8AC3E}">
        <p14:creationId xmlns:p14="http://schemas.microsoft.com/office/powerpoint/2010/main" val="2581967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F4DCE8-B686-49FF-B9FF-6500FED0EE5B}"/>
              </a:ext>
            </a:extLst>
          </p:cNvPr>
          <p:cNvSpPr txBox="1"/>
          <p:nvPr/>
        </p:nvSpPr>
        <p:spPr>
          <a:xfrm>
            <a:off x="793126" y="699859"/>
            <a:ext cx="10522573" cy="5602303"/>
          </a:xfrm>
          <a:prstGeom prst="rect">
            <a:avLst/>
          </a:prstGeom>
          <a:noFill/>
        </p:spPr>
        <p:txBody>
          <a:bodyPr wrap="square" rtlCol="0">
            <a:spAutoFit/>
          </a:bodyPr>
          <a:lstStyle/>
          <a:p>
            <a:r>
              <a:rPr lang="en-US" sz="1705" b="1">
                <a:solidFill>
                  <a:srgbClr val="01506E"/>
                </a:solidFill>
              </a:rPr>
              <a:t>Our Beliefs</a:t>
            </a:r>
          </a:p>
          <a:p>
            <a:endParaRPr lang="en-US" sz="1705" b="1">
              <a:solidFill>
                <a:srgbClr val="01506E"/>
              </a:solidFill>
            </a:endParaRPr>
          </a:p>
          <a:p>
            <a:pPr marL="285750" indent="-285750">
              <a:buFont typeface="Arial" panose="020B0604020202020204" pitchFamily="34" charset="0"/>
              <a:buChar char="•"/>
            </a:pPr>
            <a:r>
              <a:rPr lang="en-US" sz="1705"/>
              <a:t>Systems are fundamentally flawed, which prevents people from thriving.</a:t>
            </a:r>
          </a:p>
          <a:p>
            <a:pPr marL="285750" indent="-285750">
              <a:buFont typeface="Arial" panose="020B0604020202020204" pitchFamily="34" charset="0"/>
              <a:buChar char="•"/>
            </a:pPr>
            <a:r>
              <a:rPr lang="en-US" sz="1705"/>
              <a:t>A different type of leadership is needed to create transformative change.</a:t>
            </a:r>
          </a:p>
          <a:p>
            <a:pPr marL="285750" indent="-285750">
              <a:buFont typeface="Arial" panose="020B0604020202020204" pitchFamily="34" charset="0"/>
              <a:buChar char="•"/>
            </a:pPr>
            <a:r>
              <a:rPr lang="en-US" sz="1705"/>
              <a:t>Change is possible and non-negotiable.</a:t>
            </a:r>
          </a:p>
          <a:p>
            <a:endParaRPr lang="en-US" sz="1705" b="1">
              <a:solidFill>
                <a:srgbClr val="01506E"/>
              </a:solidFill>
            </a:endParaRPr>
          </a:p>
          <a:p>
            <a:r>
              <a:rPr lang="en-US" sz="1705" b="1">
                <a:solidFill>
                  <a:srgbClr val="01506E"/>
                </a:solidFill>
              </a:rPr>
              <a:t>Our Mission</a:t>
            </a:r>
          </a:p>
          <a:p>
            <a:endParaRPr lang="en-US" sz="1705" b="1">
              <a:solidFill>
                <a:srgbClr val="01506E"/>
              </a:solidFill>
            </a:endParaRPr>
          </a:p>
          <a:p>
            <a:r>
              <a:rPr lang="en-US" sz="1705"/>
              <a:t>To transform the way people work together to solve complex community health issues.</a:t>
            </a:r>
          </a:p>
          <a:p>
            <a:endParaRPr lang="en-US" sz="1705"/>
          </a:p>
          <a:p>
            <a:r>
              <a:rPr lang="en-US" sz="1705" b="1">
                <a:solidFill>
                  <a:srgbClr val="01506E"/>
                </a:solidFill>
              </a:rPr>
              <a:t>Our Vision</a:t>
            </a:r>
          </a:p>
          <a:p>
            <a:endParaRPr lang="en-US" sz="1705" b="1">
              <a:solidFill>
                <a:srgbClr val="01506E"/>
              </a:solidFill>
            </a:endParaRPr>
          </a:p>
          <a:p>
            <a:r>
              <a:rPr lang="en-US" sz="1705"/>
              <a:t>Collaboration, connectedness, and equity form the foundations of thriving communities, where everyone has what they need to flourish. </a:t>
            </a:r>
          </a:p>
          <a:p>
            <a:endParaRPr lang="en-US" sz="1705" b="1"/>
          </a:p>
          <a:p>
            <a:r>
              <a:rPr lang="en-US" sz="1705" b="1">
                <a:solidFill>
                  <a:srgbClr val="01506E"/>
                </a:solidFill>
              </a:rPr>
              <a:t>How we Work</a:t>
            </a:r>
          </a:p>
          <a:p>
            <a:endParaRPr lang="en-US" sz="1705" b="1">
              <a:solidFill>
                <a:srgbClr val="01506E"/>
              </a:solidFill>
            </a:endParaRPr>
          </a:p>
          <a:p>
            <a:pPr marL="233789" indent="-233789">
              <a:buFont typeface="Arial" panose="020B0604020202020204" pitchFamily="34" charset="0"/>
              <a:buChar char="•"/>
            </a:pPr>
            <a:r>
              <a:rPr lang="en-US" sz="1705"/>
              <a:t>Listen + Learn – Our work starts by paying attention and absorbing information, no matter who we engage.</a:t>
            </a:r>
          </a:p>
          <a:p>
            <a:pPr marL="233789" indent="-233789">
              <a:buFont typeface="Arial" panose="020B0604020202020204" pitchFamily="34" charset="0"/>
              <a:buChar char="•"/>
            </a:pPr>
            <a:r>
              <a:rPr lang="en-US" sz="1705"/>
              <a:t>Convene + Engage: We create space for diverse voices and meet people where they are.</a:t>
            </a:r>
          </a:p>
          <a:p>
            <a:pPr marL="233789" indent="-233789">
              <a:buFont typeface="Arial" panose="020B0604020202020204" pitchFamily="34" charset="0"/>
              <a:buChar char="•"/>
            </a:pPr>
            <a:r>
              <a:rPr lang="en-US" sz="1705"/>
              <a:t>Innovate + Rebuild: We collaboratively re-engineer flawed systems.</a:t>
            </a:r>
          </a:p>
          <a:p>
            <a:endParaRPr lang="en-US" sz="1705"/>
          </a:p>
        </p:txBody>
      </p:sp>
      <p:pic>
        <p:nvPicPr>
          <p:cNvPr id="3" name="Picture 2" descr="Logo&#10;&#10;Description automatically generated with low confidence">
            <a:extLst>
              <a:ext uri="{FF2B5EF4-FFF2-40B4-BE49-F238E27FC236}">
                <a16:creationId xmlns:a16="http://schemas.microsoft.com/office/drawing/2014/main" id="{30378C5E-D92E-4585-B290-6BD8193163DE}"/>
              </a:ext>
            </a:extLst>
          </p:cNvPr>
          <p:cNvPicPr>
            <a:picLocks noChangeAspect="1"/>
          </p:cNvPicPr>
          <p:nvPr/>
        </p:nvPicPr>
        <p:blipFill rotWithShape="1">
          <a:blip r:embed="rId3">
            <a:extLst>
              <a:ext uri="{28A0092B-C50C-407E-A947-70E740481C1C}">
                <a14:useLocalDpi xmlns:a14="http://schemas.microsoft.com/office/drawing/2010/main" val="0"/>
              </a:ext>
            </a:extLst>
          </a:blip>
          <a:srcRect b="3637"/>
          <a:stretch/>
        </p:blipFill>
        <p:spPr>
          <a:xfrm>
            <a:off x="10157420" y="5918831"/>
            <a:ext cx="1825867" cy="782960"/>
          </a:xfrm>
          <a:prstGeom prst="rect">
            <a:avLst/>
          </a:prstGeom>
        </p:spPr>
      </p:pic>
      <p:sp>
        <p:nvSpPr>
          <p:cNvPr id="4" name="Rectangle 3">
            <a:extLst>
              <a:ext uri="{FF2B5EF4-FFF2-40B4-BE49-F238E27FC236}">
                <a16:creationId xmlns:a16="http://schemas.microsoft.com/office/drawing/2014/main" id="{39EB2392-1C6E-4626-A338-FCD9EF88884B}"/>
              </a:ext>
            </a:extLst>
          </p:cNvPr>
          <p:cNvSpPr/>
          <p:nvPr/>
        </p:nvSpPr>
        <p:spPr>
          <a:xfrm>
            <a:off x="345428" y="0"/>
            <a:ext cx="11846571" cy="406400"/>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6" name="Rectangle 5">
            <a:extLst>
              <a:ext uri="{FF2B5EF4-FFF2-40B4-BE49-F238E27FC236}">
                <a16:creationId xmlns:a16="http://schemas.microsoft.com/office/drawing/2014/main" id="{ED033D88-D854-4CDE-8577-4BF3CFBC9E03}"/>
              </a:ext>
            </a:extLst>
          </p:cNvPr>
          <p:cNvSpPr/>
          <p:nvPr/>
        </p:nvSpPr>
        <p:spPr>
          <a:xfrm rot="16200000">
            <a:off x="-3256286" y="3256286"/>
            <a:ext cx="6858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Tree>
    <p:extLst>
      <p:ext uri="{BB962C8B-B14F-4D97-AF65-F5344CB8AC3E}">
        <p14:creationId xmlns:p14="http://schemas.microsoft.com/office/powerpoint/2010/main" val="2672038414"/>
      </p:ext>
    </p:extLst>
  </p:cSld>
  <p:clrMapOvr>
    <a:masterClrMapping/>
  </p:clrMapOvr>
  <mc:AlternateContent xmlns:mc="http://schemas.openxmlformats.org/markup-compatibility/2006" xmlns:p14="http://schemas.microsoft.com/office/powerpoint/2010/main">
    <mc:Choice Requires="p14">
      <p:transition spd="slow" p14:dur="2000" advTm="14369"/>
    </mc:Choice>
    <mc:Fallback xmlns="">
      <p:transition spd="slow" advTm="1436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782002-E694-4900-9AAA-889BB10AB0CF}"/>
              </a:ext>
            </a:extLst>
          </p:cNvPr>
          <p:cNvSpPr>
            <a:spLocks noGrp="1"/>
          </p:cNvSpPr>
          <p:nvPr>
            <p:ph type="title"/>
          </p:nvPr>
        </p:nvSpPr>
        <p:spPr>
          <a:xfrm>
            <a:off x="838200" y="963877"/>
            <a:ext cx="3494362" cy="4930246"/>
          </a:xfrm>
        </p:spPr>
        <p:txBody>
          <a:bodyPr>
            <a:normAutofit/>
          </a:bodyPr>
          <a:lstStyle/>
          <a:p>
            <a:pPr algn="r"/>
            <a:r>
              <a:rPr lang="en-US" b="1">
                <a:solidFill>
                  <a:srgbClr val="01506E"/>
                </a:solidFill>
              </a:rPr>
              <a:t>Flex Fund Forms and Contact Information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60E551-D302-478C-9095-956D3B9B596F}"/>
              </a:ext>
            </a:extLst>
          </p:cNvPr>
          <p:cNvSpPr>
            <a:spLocks noGrp="1"/>
          </p:cNvSpPr>
          <p:nvPr>
            <p:ph idx="1"/>
          </p:nvPr>
        </p:nvSpPr>
        <p:spPr>
          <a:xfrm>
            <a:off x="4976032" y="963877"/>
            <a:ext cx="6504768" cy="4930246"/>
          </a:xfrm>
        </p:spPr>
        <p:txBody>
          <a:bodyPr anchor="ctr">
            <a:normAutofit/>
          </a:bodyPr>
          <a:lstStyle/>
          <a:p>
            <a:r>
              <a:rPr lang="en-US" sz="2400"/>
              <a:t>Heather Brinker and Angela Roberts:</a:t>
            </a:r>
            <a:endParaRPr lang="en-US"/>
          </a:p>
          <a:p>
            <a:pPr lvl="1"/>
            <a:r>
              <a:rPr lang="en-US"/>
              <a:t>Flex Fund Managers</a:t>
            </a:r>
            <a:endParaRPr lang="en-US">
              <a:cs typeface="Calibri" panose="020F0502020204030204"/>
            </a:endParaRPr>
          </a:p>
          <a:p>
            <a:r>
              <a:rPr lang="en-US" sz="2400"/>
              <a:t>Email:</a:t>
            </a:r>
            <a:endParaRPr lang="en-US" sz="2400">
              <a:hlinkClick r:id="rId3">
                <a:extLst>
                  <a:ext uri="{A12FA001-AC4F-418D-AE19-62706E023703}">
                    <ahyp:hlinkClr xmlns:ahyp="http://schemas.microsoft.com/office/drawing/2018/hyperlinkcolor" val="tx"/>
                  </a:ext>
                </a:extLst>
              </a:hlinkClick>
            </a:endParaRPr>
          </a:p>
          <a:p>
            <a:pPr lvl="1"/>
            <a:r>
              <a:rPr lang="en-US">
                <a:hlinkClick r:id="rId3">
                  <a:extLst>
                    <a:ext uri="{A12FA001-AC4F-418D-AE19-62706E023703}">
                      <ahyp:hlinkClr xmlns:ahyp="http://schemas.microsoft.com/office/drawing/2018/hyperlinkcolor" val="tx"/>
                    </a:ext>
                  </a:extLst>
                </a:hlinkClick>
              </a:rPr>
              <a:t>flexfund@ppchp.org</a:t>
            </a:r>
            <a:endParaRPr lang="en-US"/>
          </a:p>
          <a:p>
            <a:r>
              <a:rPr lang="en-US" sz="2400"/>
              <a:t>Funding Request Form: </a:t>
            </a:r>
            <a:r>
              <a:rPr lang="en-US" sz="2400">
                <a:hlinkClick r:id="rId4"/>
              </a:rPr>
              <a:t>Veteran Flex Fund Application</a:t>
            </a:r>
            <a:endParaRPr lang="en-US" sz="2400">
              <a:cs typeface="Calibri"/>
            </a:endParaRPr>
          </a:p>
          <a:p>
            <a:r>
              <a:rPr lang="en-US" sz="2400" err="1"/>
              <a:t>PPCoC</a:t>
            </a:r>
            <a:r>
              <a:rPr lang="en-US" sz="2400"/>
              <a:t> Membership Application:</a:t>
            </a:r>
            <a:endParaRPr lang="en-US" sz="2400">
              <a:cs typeface="Calibri"/>
            </a:endParaRPr>
          </a:p>
          <a:p>
            <a:pPr lvl="1"/>
            <a:r>
              <a:rPr lang="en-US" i="0" u="sng" strike="noStrike">
                <a:effectLst/>
                <a:hlinkClick r:id="rId5">
                  <a:extLst>
                    <a:ext uri="{A12FA001-AC4F-418D-AE19-62706E023703}">
                      <ahyp:hlinkClr xmlns:ahyp="http://schemas.microsoft.com/office/drawing/2018/hyperlinkcolor" val="tx"/>
                    </a:ext>
                  </a:extLst>
                </a:hlinkClick>
              </a:rPr>
              <a:t>https://www.surveymonkey.com/r/WLYRCNF</a:t>
            </a:r>
          </a:p>
          <a:p>
            <a:r>
              <a:rPr lang="en-US" sz="2400">
                <a:cs typeface="Calibri"/>
              </a:rPr>
              <a:t>Flex Fund Website: </a:t>
            </a:r>
            <a:r>
              <a:rPr lang="en-US" sz="2400">
                <a:ea typeface="+mn-lt"/>
                <a:cs typeface="+mn-lt"/>
                <a:hlinkClick r:id="rId6"/>
              </a:rPr>
              <a:t>https://www.ppchp.org/veteran-flex-fund/</a:t>
            </a:r>
            <a:endParaRPr lang="en-US" sz="2400">
              <a:ea typeface="Calibri"/>
              <a:cs typeface="Calibri"/>
            </a:endParaRPr>
          </a:p>
        </p:txBody>
      </p:sp>
      <p:sp>
        <p:nvSpPr>
          <p:cNvPr id="6" name="Rectangle 5">
            <a:extLst>
              <a:ext uri="{FF2B5EF4-FFF2-40B4-BE49-F238E27FC236}">
                <a16:creationId xmlns:a16="http://schemas.microsoft.com/office/drawing/2014/main" id="{9CA0E8EF-A50B-48F5-8434-72478C39411E}"/>
              </a:ext>
            </a:extLst>
          </p:cNvPr>
          <p:cNvSpPr/>
          <p:nvPr/>
        </p:nvSpPr>
        <p:spPr>
          <a:xfrm rot="16200000">
            <a:off x="-3256286" y="3256286"/>
            <a:ext cx="6858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
        <p:nvSpPr>
          <p:cNvPr id="7" name="Rectangle 6">
            <a:extLst>
              <a:ext uri="{FF2B5EF4-FFF2-40B4-BE49-F238E27FC236}">
                <a16:creationId xmlns:a16="http://schemas.microsoft.com/office/drawing/2014/main" id="{03514064-702F-4A76-A01E-ACFAD3EC6510}"/>
              </a:ext>
            </a:extLst>
          </p:cNvPr>
          <p:cNvSpPr/>
          <p:nvPr/>
        </p:nvSpPr>
        <p:spPr>
          <a:xfrm>
            <a:off x="0" y="0"/>
            <a:ext cx="12192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pic>
        <p:nvPicPr>
          <p:cNvPr id="9" name="Picture 8" descr="Logo&#10;&#10;Description automatically generated with low confidence">
            <a:extLst>
              <a:ext uri="{FF2B5EF4-FFF2-40B4-BE49-F238E27FC236}">
                <a16:creationId xmlns:a16="http://schemas.microsoft.com/office/drawing/2014/main" id="{AB7B897F-E9F1-4778-B11E-FB82EB25AD3A}"/>
              </a:ext>
            </a:extLst>
          </p:cNvPr>
          <p:cNvPicPr>
            <a:picLocks noChangeAspect="1"/>
          </p:cNvPicPr>
          <p:nvPr/>
        </p:nvPicPr>
        <p:blipFill rotWithShape="1">
          <a:blip r:embed="rId7">
            <a:extLst>
              <a:ext uri="{28A0092B-C50C-407E-A947-70E740481C1C}">
                <a14:useLocalDpi xmlns:a14="http://schemas.microsoft.com/office/drawing/2010/main" val="0"/>
              </a:ext>
            </a:extLst>
          </a:blip>
          <a:srcRect b="3637"/>
          <a:stretch/>
        </p:blipFill>
        <p:spPr>
          <a:xfrm>
            <a:off x="10238350" y="6020366"/>
            <a:ext cx="1825867" cy="782960"/>
          </a:xfrm>
          <a:prstGeom prst="rect">
            <a:avLst/>
          </a:prstGeom>
        </p:spPr>
      </p:pic>
    </p:spTree>
    <p:extLst>
      <p:ext uri="{BB962C8B-B14F-4D97-AF65-F5344CB8AC3E}">
        <p14:creationId xmlns:p14="http://schemas.microsoft.com/office/powerpoint/2010/main" val="419673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3B17BE4E-2CCB-49DB-B2C6-2C0C237CD911}"/>
              </a:ext>
            </a:extLst>
          </p:cNvPr>
          <p:cNvSpPr>
            <a:spLocks noGrp="1"/>
          </p:cNvSpPr>
          <p:nvPr>
            <p:ph type="title"/>
          </p:nvPr>
        </p:nvSpPr>
        <p:spPr>
          <a:xfrm>
            <a:off x="838200" y="838199"/>
            <a:ext cx="4191000" cy="5338763"/>
          </a:xfrm>
        </p:spPr>
        <p:txBody>
          <a:bodyPr vert="horz" lIns="91440" tIns="45720" rIns="91440" bIns="45720" rtlCol="0" anchor="ctr">
            <a:normAutofit/>
          </a:bodyPr>
          <a:lstStyle/>
          <a:p>
            <a:r>
              <a:rPr lang="en-US" b="1" kern="1200">
                <a:solidFill>
                  <a:srgbClr val="01506E"/>
                </a:solidFill>
                <a:latin typeface="+mj-lt"/>
                <a:ea typeface="+mj-ea"/>
                <a:cs typeface="+mj-cs"/>
              </a:rPr>
              <a:t>Brief Overview: What is the Veteran Flex Fund?</a:t>
            </a:r>
            <a:endParaRPr lang="en-US" b="1" kern="1200">
              <a:solidFill>
                <a:srgbClr val="01506E"/>
              </a:solidFill>
              <a:latin typeface="+mj-lt"/>
              <a:cs typeface="Calibri Light"/>
            </a:endParaRPr>
          </a:p>
        </p:txBody>
      </p:sp>
      <p:sp>
        <p:nvSpPr>
          <p:cNvPr id="11" name="TextBox 10">
            <a:extLst>
              <a:ext uri="{FF2B5EF4-FFF2-40B4-BE49-F238E27FC236}">
                <a16:creationId xmlns:a16="http://schemas.microsoft.com/office/drawing/2014/main" id="{DFE3E917-A146-4B4D-AD91-E8F5D287EEDF}"/>
              </a:ext>
            </a:extLst>
          </p:cNvPr>
          <p:cNvSpPr txBox="1"/>
          <p:nvPr/>
        </p:nvSpPr>
        <p:spPr>
          <a:xfrm>
            <a:off x="5302332" y="838199"/>
            <a:ext cx="6051468" cy="5338763"/>
          </a:xfrm>
          <a:prstGeom prst="rect">
            <a:avLst/>
          </a:prstGeom>
        </p:spPr>
        <p:txBody>
          <a:bodyPr vert="horz" lIns="91440" tIns="45720" rIns="91440" bIns="45720" rtlCol="0" anchor="ctr">
            <a:normAutofit/>
          </a:bodyPr>
          <a:lstStyle/>
          <a:p>
            <a:pPr>
              <a:lnSpc>
                <a:spcPct val="90000"/>
              </a:lnSpc>
              <a:spcAft>
                <a:spcPts val="600"/>
              </a:spcAft>
            </a:pPr>
            <a:r>
              <a:rPr lang="en-US" sz="2000" b="0" i="0" u="none" strike="noStrike">
                <a:effectLst/>
              </a:rPr>
              <a:t>The Community Health Partnership (CHP) Flexible Veteran Housing Fund has set aside funding to remain flexible and accessible to highly vulnerable veteran households experiencing or at risk of experiencing homelessness, or who are experiencing a housing crisis in El Paso County, Colorado. The goal of the Veteran Flex Fund is to help households resolve their housing crisis through diversion efforts and move them towards permanent housing solutions.</a:t>
            </a:r>
            <a:r>
              <a:rPr lang="en-US" sz="2000"/>
              <a:t> </a:t>
            </a:r>
            <a:endParaRPr lang="en-US"/>
          </a:p>
        </p:txBody>
      </p:sp>
      <p:pic>
        <p:nvPicPr>
          <p:cNvPr id="7" name="Picture 6" descr="Logo&#10;&#10;Description automatically generated with low confidence">
            <a:extLst>
              <a:ext uri="{FF2B5EF4-FFF2-40B4-BE49-F238E27FC236}">
                <a16:creationId xmlns:a16="http://schemas.microsoft.com/office/drawing/2014/main" id="{CDB86AE7-97BD-4348-8862-F36AB692467A}"/>
              </a:ext>
            </a:extLst>
          </p:cNvPr>
          <p:cNvPicPr>
            <a:picLocks noChangeAspect="1"/>
          </p:cNvPicPr>
          <p:nvPr/>
        </p:nvPicPr>
        <p:blipFill rotWithShape="1">
          <a:blip r:embed="rId3">
            <a:extLst>
              <a:ext uri="{28A0092B-C50C-407E-A947-70E740481C1C}">
                <a14:useLocalDpi xmlns:a14="http://schemas.microsoft.com/office/drawing/2010/main" val="0"/>
              </a:ext>
            </a:extLst>
          </a:blip>
          <a:srcRect b="3637"/>
          <a:stretch/>
        </p:blipFill>
        <p:spPr>
          <a:xfrm>
            <a:off x="10238350" y="5866791"/>
            <a:ext cx="1825867" cy="782960"/>
          </a:xfrm>
          <a:prstGeom prst="rect">
            <a:avLst/>
          </a:prstGeom>
        </p:spPr>
      </p:pic>
      <p:sp>
        <p:nvSpPr>
          <p:cNvPr id="9" name="Rectangle 8">
            <a:extLst>
              <a:ext uri="{FF2B5EF4-FFF2-40B4-BE49-F238E27FC236}">
                <a16:creationId xmlns:a16="http://schemas.microsoft.com/office/drawing/2014/main" id="{C65F7EDF-5B80-442C-912F-64BF6C8963FD}"/>
              </a:ext>
            </a:extLst>
          </p:cNvPr>
          <p:cNvSpPr/>
          <p:nvPr/>
        </p:nvSpPr>
        <p:spPr>
          <a:xfrm rot="16200000">
            <a:off x="-3256286" y="3256286"/>
            <a:ext cx="6858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
        <p:nvSpPr>
          <p:cNvPr id="10" name="Rectangle 9">
            <a:extLst>
              <a:ext uri="{FF2B5EF4-FFF2-40B4-BE49-F238E27FC236}">
                <a16:creationId xmlns:a16="http://schemas.microsoft.com/office/drawing/2014/main" id="{48EDF2A4-43E8-4DF6-9812-E55C57EA4417}"/>
              </a:ext>
            </a:extLst>
          </p:cNvPr>
          <p:cNvSpPr/>
          <p:nvPr/>
        </p:nvSpPr>
        <p:spPr>
          <a:xfrm>
            <a:off x="0" y="0"/>
            <a:ext cx="12192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Tree>
    <p:extLst>
      <p:ext uri="{BB962C8B-B14F-4D97-AF65-F5344CB8AC3E}">
        <p14:creationId xmlns:p14="http://schemas.microsoft.com/office/powerpoint/2010/main" val="42254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BF0F4E97-E194-4493-885A-6C7C34A44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2">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endParaRPr lang="en-US"/>
          </a:p>
        </p:txBody>
      </p:sp>
      <p:sp>
        <p:nvSpPr>
          <p:cNvPr id="3" name="TextBox 2">
            <a:extLst>
              <a:ext uri="{FF2B5EF4-FFF2-40B4-BE49-F238E27FC236}">
                <a16:creationId xmlns:a16="http://schemas.microsoft.com/office/drawing/2014/main" id="{D0AD1739-4A86-44DE-B79E-3B9BED832145}"/>
              </a:ext>
            </a:extLst>
          </p:cNvPr>
          <p:cNvSpPr txBox="1"/>
          <p:nvPr/>
        </p:nvSpPr>
        <p:spPr>
          <a:xfrm>
            <a:off x="5517085" y="844701"/>
            <a:ext cx="5827643" cy="1511300"/>
          </a:xfrm>
          <a:prstGeom prst="rect">
            <a:avLst/>
          </a:prstGeom>
        </p:spPr>
        <p:txBody>
          <a:bodyPr vert="horz" lIns="91440" tIns="45720" rIns="91440" bIns="45720" rtlCol="0" anchor="b">
            <a:normAutofit fontScale="92500" lnSpcReduction="20000"/>
          </a:bodyPr>
          <a:lstStyle/>
          <a:p>
            <a:pPr>
              <a:lnSpc>
                <a:spcPct val="90000"/>
              </a:lnSpc>
              <a:spcBef>
                <a:spcPct val="0"/>
              </a:spcBef>
              <a:spcAft>
                <a:spcPts val="600"/>
              </a:spcAft>
            </a:pPr>
            <a:r>
              <a:rPr lang="en-US" sz="4400" b="1">
                <a:solidFill>
                  <a:srgbClr val="01506E"/>
                </a:solidFill>
                <a:latin typeface="+mj-lt"/>
                <a:ea typeface="+mj-ea"/>
                <a:cs typeface="+mj-cs"/>
              </a:rPr>
              <a:t>Using Veteran Flex Funds to Support Diversion Efforts</a:t>
            </a:r>
          </a:p>
        </p:txBody>
      </p:sp>
      <p:pic>
        <p:nvPicPr>
          <p:cNvPr id="10" name="Picture 9">
            <a:extLst>
              <a:ext uri="{FF2B5EF4-FFF2-40B4-BE49-F238E27FC236}">
                <a16:creationId xmlns:a16="http://schemas.microsoft.com/office/drawing/2014/main" id="{B467E78F-9C86-41C7-9CCB-B6D98EAA7987}"/>
              </a:ext>
            </a:extLst>
          </p:cNvPr>
          <p:cNvPicPr>
            <a:picLocks noChangeAspect="1"/>
          </p:cNvPicPr>
          <p:nvPr/>
        </p:nvPicPr>
        <p:blipFill>
          <a:blip r:embed="rId3"/>
          <a:stretch>
            <a:fillRect/>
          </a:stretch>
        </p:blipFill>
        <p:spPr>
          <a:xfrm>
            <a:off x="752137" y="841248"/>
            <a:ext cx="3625893" cy="2587752"/>
          </a:xfrm>
          <a:prstGeom prst="rect">
            <a:avLst/>
          </a:prstGeom>
        </p:spPr>
      </p:pic>
      <p:pic>
        <p:nvPicPr>
          <p:cNvPr id="9" name="Picture 8">
            <a:extLst>
              <a:ext uri="{FF2B5EF4-FFF2-40B4-BE49-F238E27FC236}">
                <a16:creationId xmlns:a16="http://schemas.microsoft.com/office/drawing/2014/main" id="{4450D962-4315-4C89-9502-5C89027F2020}"/>
              </a:ext>
            </a:extLst>
          </p:cNvPr>
          <p:cNvPicPr>
            <a:picLocks noChangeAspect="1"/>
          </p:cNvPicPr>
          <p:nvPr/>
        </p:nvPicPr>
        <p:blipFill>
          <a:blip r:embed="rId4"/>
          <a:stretch>
            <a:fillRect/>
          </a:stretch>
        </p:blipFill>
        <p:spPr>
          <a:xfrm>
            <a:off x="755613" y="3826934"/>
            <a:ext cx="3618940" cy="2587542"/>
          </a:xfrm>
          <a:prstGeom prst="rect">
            <a:avLst/>
          </a:prstGeom>
        </p:spPr>
      </p:pic>
      <p:sp>
        <p:nvSpPr>
          <p:cNvPr id="16" name="TextBox 15">
            <a:extLst>
              <a:ext uri="{FF2B5EF4-FFF2-40B4-BE49-F238E27FC236}">
                <a16:creationId xmlns:a16="http://schemas.microsoft.com/office/drawing/2014/main" id="{E07D2F36-77C0-4717-B461-348CCE1EC8C1}"/>
              </a:ext>
            </a:extLst>
          </p:cNvPr>
          <p:cNvSpPr txBox="1"/>
          <p:nvPr/>
        </p:nvSpPr>
        <p:spPr>
          <a:xfrm>
            <a:off x="5517085" y="2475367"/>
            <a:ext cx="5827644" cy="4121149"/>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1700"/>
              <a:t>What is Diversion? </a:t>
            </a:r>
            <a:endParaRPr lang="en-US"/>
          </a:p>
          <a:p>
            <a:pPr marL="742950" lvl="1" indent="-228600">
              <a:lnSpc>
                <a:spcPct val="90000"/>
              </a:lnSpc>
              <a:spcAft>
                <a:spcPts val="600"/>
              </a:spcAft>
              <a:buFont typeface="Arial" panose="020B0604020202020204" pitchFamily="34" charset="0"/>
              <a:buChar char="•"/>
            </a:pPr>
            <a:r>
              <a:rPr lang="en-US" sz="1700"/>
              <a:t>Diversion assists people who have just lost their housing and are seeking emergency shelter or facing homelessness. </a:t>
            </a:r>
            <a:endParaRPr lang="en-US">
              <a:cs typeface="Calibri" panose="020F0502020204030204"/>
            </a:endParaRPr>
          </a:p>
          <a:p>
            <a:pPr marL="285750" indent="-228600">
              <a:lnSpc>
                <a:spcPct val="90000"/>
              </a:lnSpc>
              <a:spcAft>
                <a:spcPts val="600"/>
              </a:spcAft>
              <a:buFont typeface="Arial" panose="020B0604020202020204" pitchFamily="34" charset="0"/>
              <a:buChar char="•"/>
            </a:pPr>
            <a:r>
              <a:rPr lang="en-US" sz="1700"/>
              <a:t>Action Steps to Problem-Solve:</a:t>
            </a:r>
            <a:endParaRPr lang="en-US" sz="1700">
              <a:cs typeface="Calibri"/>
            </a:endParaRPr>
          </a:p>
          <a:p>
            <a:pPr marL="742950" lvl="1" indent="-228600">
              <a:lnSpc>
                <a:spcPct val="90000"/>
              </a:lnSpc>
              <a:spcAft>
                <a:spcPts val="600"/>
              </a:spcAft>
              <a:buFont typeface="Arial" panose="020B0604020202020204" pitchFamily="34" charset="0"/>
              <a:buChar char="•"/>
            </a:pPr>
            <a:r>
              <a:rPr lang="en-US" sz="1700"/>
              <a:t>Understand</a:t>
            </a:r>
            <a:endParaRPr lang="en-US" sz="1700">
              <a:cs typeface="Calibri"/>
            </a:endParaRPr>
          </a:p>
          <a:p>
            <a:pPr marL="742950" lvl="1" indent="-228600">
              <a:lnSpc>
                <a:spcPct val="90000"/>
              </a:lnSpc>
              <a:spcAft>
                <a:spcPts val="600"/>
              </a:spcAft>
              <a:buFont typeface="Arial" panose="020B0604020202020204" pitchFamily="34" charset="0"/>
              <a:buChar char="•"/>
            </a:pPr>
            <a:r>
              <a:rPr lang="en-US" sz="1700"/>
              <a:t>Explore</a:t>
            </a:r>
            <a:endParaRPr lang="en-US" sz="1700">
              <a:cs typeface="Calibri"/>
            </a:endParaRPr>
          </a:p>
          <a:p>
            <a:pPr marL="742950" lvl="1" indent="-228600">
              <a:lnSpc>
                <a:spcPct val="90000"/>
              </a:lnSpc>
              <a:spcAft>
                <a:spcPts val="600"/>
              </a:spcAft>
              <a:buFont typeface="Arial" panose="020B0604020202020204" pitchFamily="34" charset="0"/>
              <a:buChar char="•"/>
            </a:pPr>
            <a:r>
              <a:rPr lang="en-US" sz="1700"/>
              <a:t>Pursue</a:t>
            </a:r>
            <a:endParaRPr lang="en-US" sz="1700">
              <a:cs typeface="Calibri"/>
            </a:endParaRPr>
          </a:p>
          <a:p>
            <a:pPr marL="285750" indent="-228600">
              <a:lnSpc>
                <a:spcPct val="90000"/>
              </a:lnSpc>
              <a:spcAft>
                <a:spcPts val="600"/>
              </a:spcAft>
              <a:buFont typeface="Arial" panose="020B0604020202020204" pitchFamily="34" charset="0"/>
              <a:buChar char="•"/>
            </a:pPr>
            <a:r>
              <a:rPr lang="en-US" sz="1700"/>
              <a:t>How to Support Households:</a:t>
            </a:r>
            <a:endParaRPr lang="en-US" sz="1700">
              <a:cs typeface="Calibri"/>
            </a:endParaRPr>
          </a:p>
          <a:p>
            <a:pPr marL="742950" lvl="1" indent="-228600">
              <a:lnSpc>
                <a:spcPct val="90000"/>
              </a:lnSpc>
              <a:spcAft>
                <a:spcPts val="600"/>
              </a:spcAft>
              <a:buFont typeface="Arial" panose="020B0604020202020204" pitchFamily="34" charset="0"/>
              <a:buChar char="•"/>
            </a:pPr>
            <a:r>
              <a:rPr lang="en-US" sz="1700"/>
              <a:t>Connect or reconnect with friends and family</a:t>
            </a:r>
            <a:endParaRPr lang="en-US" sz="1700">
              <a:cs typeface="Calibri"/>
            </a:endParaRPr>
          </a:p>
          <a:p>
            <a:pPr marL="742950" lvl="1" indent="-228600">
              <a:lnSpc>
                <a:spcPct val="90000"/>
              </a:lnSpc>
              <a:spcAft>
                <a:spcPts val="600"/>
              </a:spcAft>
              <a:buFont typeface="Arial" panose="020B0604020202020204" pitchFamily="34" charset="0"/>
              <a:buChar char="•"/>
            </a:pPr>
            <a:r>
              <a:rPr lang="en-US" sz="1700"/>
              <a:t>Resolve Disputes</a:t>
            </a:r>
            <a:endParaRPr lang="en-US" sz="1700">
              <a:cs typeface="Calibri"/>
            </a:endParaRPr>
          </a:p>
          <a:p>
            <a:pPr marL="742950" lvl="1" indent="-228600">
              <a:lnSpc>
                <a:spcPct val="90000"/>
              </a:lnSpc>
              <a:spcAft>
                <a:spcPts val="600"/>
              </a:spcAft>
              <a:buFont typeface="Arial" panose="020B0604020202020204" pitchFamily="34" charset="0"/>
              <a:buChar char="•"/>
            </a:pPr>
            <a:r>
              <a:rPr lang="en-US" sz="1700"/>
              <a:t>Connect to Community-based and mainstream services</a:t>
            </a:r>
            <a:endParaRPr lang="en-US" sz="1700">
              <a:cs typeface="Calibri"/>
            </a:endParaRPr>
          </a:p>
          <a:p>
            <a:pPr marL="742950" lvl="1" indent="-228600">
              <a:lnSpc>
                <a:spcPct val="90000"/>
              </a:lnSpc>
              <a:spcAft>
                <a:spcPts val="600"/>
              </a:spcAft>
              <a:buFont typeface="Arial" panose="020B0604020202020204" pitchFamily="34" charset="0"/>
              <a:buChar char="•"/>
            </a:pPr>
            <a:r>
              <a:rPr lang="en-US" sz="1700"/>
              <a:t>Access financial assistance</a:t>
            </a:r>
            <a:endParaRPr lang="en-US" sz="1700">
              <a:cs typeface="Calibri"/>
            </a:endParaRPr>
          </a:p>
        </p:txBody>
      </p:sp>
      <p:pic>
        <p:nvPicPr>
          <p:cNvPr id="8" name="Picture 7" descr="Logo&#10;&#10;Description automatically generated with low confidence">
            <a:extLst>
              <a:ext uri="{FF2B5EF4-FFF2-40B4-BE49-F238E27FC236}">
                <a16:creationId xmlns:a16="http://schemas.microsoft.com/office/drawing/2014/main" id="{92B62F3D-796E-488E-8D9C-47CAE060B4A5}"/>
              </a:ext>
            </a:extLst>
          </p:cNvPr>
          <p:cNvPicPr>
            <a:picLocks noChangeAspect="1"/>
          </p:cNvPicPr>
          <p:nvPr/>
        </p:nvPicPr>
        <p:blipFill rotWithShape="1">
          <a:blip r:embed="rId5">
            <a:extLst>
              <a:ext uri="{28A0092B-C50C-407E-A947-70E740481C1C}">
                <a14:useLocalDpi xmlns:a14="http://schemas.microsoft.com/office/drawing/2010/main" val="0"/>
              </a:ext>
            </a:extLst>
          </a:blip>
          <a:srcRect b="3637"/>
          <a:stretch/>
        </p:blipFill>
        <p:spPr>
          <a:xfrm>
            <a:off x="10238350" y="6020366"/>
            <a:ext cx="1825867" cy="782960"/>
          </a:xfrm>
          <a:prstGeom prst="rect">
            <a:avLst/>
          </a:prstGeom>
        </p:spPr>
      </p:pic>
      <p:sp>
        <p:nvSpPr>
          <p:cNvPr id="18" name="Rectangle 17">
            <a:extLst>
              <a:ext uri="{FF2B5EF4-FFF2-40B4-BE49-F238E27FC236}">
                <a16:creationId xmlns:a16="http://schemas.microsoft.com/office/drawing/2014/main" id="{7F3C7021-8FB1-4477-A3FD-526ABFDB036B}"/>
              </a:ext>
            </a:extLst>
          </p:cNvPr>
          <p:cNvSpPr/>
          <p:nvPr/>
        </p:nvSpPr>
        <p:spPr>
          <a:xfrm rot="16200000">
            <a:off x="-3256286" y="3256286"/>
            <a:ext cx="6858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
        <p:nvSpPr>
          <p:cNvPr id="19" name="Rectangle 18">
            <a:extLst>
              <a:ext uri="{FF2B5EF4-FFF2-40B4-BE49-F238E27FC236}">
                <a16:creationId xmlns:a16="http://schemas.microsoft.com/office/drawing/2014/main" id="{132B77FD-2E55-4F3C-9A97-70ABB4E0B7F7}"/>
              </a:ext>
            </a:extLst>
          </p:cNvPr>
          <p:cNvSpPr/>
          <p:nvPr/>
        </p:nvSpPr>
        <p:spPr>
          <a:xfrm>
            <a:off x="0" y="0"/>
            <a:ext cx="12192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Tree>
    <p:extLst>
      <p:ext uri="{BB962C8B-B14F-4D97-AF65-F5344CB8AC3E}">
        <p14:creationId xmlns:p14="http://schemas.microsoft.com/office/powerpoint/2010/main" val="3949181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7C098D3-32E6-42CF-BB00-5D09B108722A}"/>
              </a:ext>
            </a:extLst>
          </p:cNvPr>
          <p:cNvPicPr>
            <a:picLocks noChangeAspect="1"/>
          </p:cNvPicPr>
          <p:nvPr/>
        </p:nvPicPr>
        <p:blipFill>
          <a:blip r:embed="rId3"/>
          <a:stretch>
            <a:fillRect/>
          </a:stretch>
        </p:blipFill>
        <p:spPr>
          <a:xfrm>
            <a:off x="872884" y="2702505"/>
            <a:ext cx="5065440" cy="3034593"/>
          </a:xfrm>
          <a:prstGeom prst="rect">
            <a:avLst/>
          </a:prstGeom>
        </p:spPr>
      </p:pic>
      <p:sp>
        <p:nvSpPr>
          <p:cNvPr id="8" name="TextBox 7">
            <a:extLst>
              <a:ext uri="{FF2B5EF4-FFF2-40B4-BE49-F238E27FC236}">
                <a16:creationId xmlns:a16="http://schemas.microsoft.com/office/drawing/2014/main" id="{7B1BC027-FBCD-4B0A-8A5E-9A7E65B0B9CD}"/>
              </a:ext>
            </a:extLst>
          </p:cNvPr>
          <p:cNvSpPr txBox="1"/>
          <p:nvPr/>
        </p:nvSpPr>
        <p:spPr>
          <a:xfrm>
            <a:off x="1148820" y="882937"/>
            <a:ext cx="10253425" cy="922272"/>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4000" b="1">
                <a:solidFill>
                  <a:srgbClr val="01506E"/>
                </a:solidFill>
                <a:latin typeface="Calibri Light"/>
                <a:cs typeface="Calibri Light"/>
              </a:rPr>
              <a:t>Diversion vs. Homelessness Prevention vs. Eviction Prevention</a:t>
            </a:r>
          </a:p>
        </p:txBody>
      </p:sp>
      <p:pic>
        <p:nvPicPr>
          <p:cNvPr id="6" name="Picture 5" descr="Logo&#10;&#10;Description automatically generated with low confidence">
            <a:extLst>
              <a:ext uri="{FF2B5EF4-FFF2-40B4-BE49-F238E27FC236}">
                <a16:creationId xmlns:a16="http://schemas.microsoft.com/office/drawing/2014/main" id="{04BED1C4-AA68-42EC-9714-E15F1F974CA1}"/>
              </a:ext>
            </a:extLst>
          </p:cNvPr>
          <p:cNvPicPr>
            <a:picLocks noChangeAspect="1"/>
          </p:cNvPicPr>
          <p:nvPr/>
        </p:nvPicPr>
        <p:blipFill rotWithShape="1">
          <a:blip r:embed="rId4">
            <a:extLst>
              <a:ext uri="{28A0092B-C50C-407E-A947-70E740481C1C}">
                <a14:useLocalDpi xmlns:a14="http://schemas.microsoft.com/office/drawing/2010/main" val="0"/>
              </a:ext>
            </a:extLst>
          </a:blip>
          <a:srcRect b="3637"/>
          <a:stretch/>
        </p:blipFill>
        <p:spPr>
          <a:xfrm>
            <a:off x="10238350" y="6020366"/>
            <a:ext cx="1825867" cy="782960"/>
          </a:xfrm>
          <a:prstGeom prst="rect">
            <a:avLst/>
          </a:prstGeom>
        </p:spPr>
      </p:pic>
      <p:sp>
        <p:nvSpPr>
          <p:cNvPr id="17" name="Rectangle 16">
            <a:extLst>
              <a:ext uri="{FF2B5EF4-FFF2-40B4-BE49-F238E27FC236}">
                <a16:creationId xmlns:a16="http://schemas.microsoft.com/office/drawing/2014/main" id="{356D21C0-3874-4F9C-83BE-F3FED7803582}"/>
              </a:ext>
            </a:extLst>
          </p:cNvPr>
          <p:cNvSpPr/>
          <p:nvPr/>
        </p:nvSpPr>
        <p:spPr>
          <a:xfrm rot="16200000">
            <a:off x="-3256286" y="3256286"/>
            <a:ext cx="6858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
        <p:nvSpPr>
          <p:cNvPr id="18" name="Rectangle 17">
            <a:extLst>
              <a:ext uri="{FF2B5EF4-FFF2-40B4-BE49-F238E27FC236}">
                <a16:creationId xmlns:a16="http://schemas.microsoft.com/office/drawing/2014/main" id="{EEB9D65A-498B-41B4-B031-4114926879D1}"/>
              </a:ext>
            </a:extLst>
          </p:cNvPr>
          <p:cNvSpPr/>
          <p:nvPr/>
        </p:nvSpPr>
        <p:spPr>
          <a:xfrm>
            <a:off x="0" y="0"/>
            <a:ext cx="12192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pic>
        <p:nvPicPr>
          <p:cNvPr id="3" name="Picture 3" descr="A picture containing text&#10;&#10;Description automatically generated">
            <a:extLst>
              <a:ext uri="{FF2B5EF4-FFF2-40B4-BE49-F238E27FC236}">
                <a16:creationId xmlns:a16="http://schemas.microsoft.com/office/drawing/2014/main" id="{332892FF-634E-DDC4-E11E-D60B5403CA26}"/>
              </a:ext>
            </a:extLst>
          </p:cNvPr>
          <p:cNvPicPr>
            <a:picLocks noChangeAspect="1"/>
          </p:cNvPicPr>
          <p:nvPr/>
        </p:nvPicPr>
        <p:blipFill>
          <a:blip r:embed="rId5"/>
          <a:stretch>
            <a:fillRect/>
          </a:stretch>
        </p:blipFill>
        <p:spPr>
          <a:xfrm>
            <a:off x="6194273" y="2424268"/>
            <a:ext cx="5130800" cy="3261923"/>
          </a:xfrm>
          <a:prstGeom prst="rect">
            <a:avLst/>
          </a:prstGeom>
        </p:spPr>
      </p:pic>
      <p:cxnSp>
        <p:nvCxnSpPr>
          <p:cNvPr id="2" name="Straight Arrow Connector 1">
            <a:extLst>
              <a:ext uri="{FF2B5EF4-FFF2-40B4-BE49-F238E27FC236}">
                <a16:creationId xmlns:a16="http://schemas.microsoft.com/office/drawing/2014/main" id="{349C017C-42C2-2DAE-E3D1-B67B9E75A96E}"/>
              </a:ext>
            </a:extLst>
          </p:cNvPr>
          <p:cNvCxnSpPr/>
          <p:nvPr/>
        </p:nvCxnSpPr>
        <p:spPr>
          <a:xfrm flipV="1">
            <a:off x="1398814" y="2014841"/>
            <a:ext cx="9390590" cy="22755"/>
          </a:xfrm>
          <a:prstGeom prst="straightConnector1">
            <a:avLst/>
          </a:prstGeom>
          <a:ln>
            <a:solidFill>
              <a:srgbClr val="0150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750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2956CAFE-7C78-4AB8-8CEB-4492D12AAD09}"/>
              </a:ext>
            </a:extLst>
          </p:cNvPr>
          <p:cNvSpPr txBox="1"/>
          <p:nvPr/>
        </p:nvSpPr>
        <p:spPr>
          <a:xfrm>
            <a:off x="1091745" y="957058"/>
            <a:ext cx="9863365" cy="753902"/>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600" b="1" kern="1200">
                <a:solidFill>
                  <a:srgbClr val="01506E"/>
                </a:solidFill>
                <a:latin typeface="+mj-lt"/>
                <a:ea typeface="+mj-ea"/>
                <a:cs typeface="+mj-cs"/>
              </a:rPr>
              <a:t>Where Does Diversion Fall in the Homelessness Response System?</a:t>
            </a:r>
            <a:endParaRPr lang="en-US" sz="3600" b="1" kern="1200">
              <a:solidFill>
                <a:srgbClr val="01506E"/>
              </a:solidFill>
              <a:latin typeface="+mj-lt"/>
              <a:ea typeface="+mj-ea"/>
              <a:cs typeface="Calibri Light"/>
            </a:endParaRPr>
          </a:p>
        </p:txBody>
      </p:sp>
      <p:pic>
        <p:nvPicPr>
          <p:cNvPr id="12" name="Picture 2">
            <a:extLst>
              <a:ext uri="{FF2B5EF4-FFF2-40B4-BE49-F238E27FC236}">
                <a16:creationId xmlns:a16="http://schemas.microsoft.com/office/drawing/2014/main" id="{AB443E8B-CCEE-4AC5-A22E-AB81C25000B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16308" y="2211364"/>
            <a:ext cx="8049820" cy="38131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with low confidence">
            <a:extLst>
              <a:ext uri="{FF2B5EF4-FFF2-40B4-BE49-F238E27FC236}">
                <a16:creationId xmlns:a16="http://schemas.microsoft.com/office/drawing/2014/main" id="{F1438811-7C35-4507-9136-41CB26025893}"/>
              </a:ext>
            </a:extLst>
          </p:cNvPr>
          <p:cNvPicPr>
            <a:picLocks noChangeAspect="1"/>
          </p:cNvPicPr>
          <p:nvPr/>
        </p:nvPicPr>
        <p:blipFill rotWithShape="1">
          <a:blip r:embed="rId4">
            <a:extLst>
              <a:ext uri="{28A0092B-C50C-407E-A947-70E740481C1C}">
                <a14:useLocalDpi xmlns:a14="http://schemas.microsoft.com/office/drawing/2010/main" val="0"/>
              </a:ext>
            </a:extLst>
          </a:blip>
          <a:srcRect b="3637"/>
          <a:stretch/>
        </p:blipFill>
        <p:spPr>
          <a:xfrm>
            <a:off x="10238350" y="6020366"/>
            <a:ext cx="1825867" cy="782960"/>
          </a:xfrm>
          <a:prstGeom prst="rect">
            <a:avLst/>
          </a:prstGeom>
        </p:spPr>
      </p:pic>
      <p:sp>
        <p:nvSpPr>
          <p:cNvPr id="11" name="Rectangle 10">
            <a:extLst>
              <a:ext uri="{FF2B5EF4-FFF2-40B4-BE49-F238E27FC236}">
                <a16:creationId xmlns:a16="http://schemas.microsoft.com/office/drawing/2014/main" id="{80A2C6D6-A812-4F65-88E1-A12AE5BC69D5}"/>
              </a:ext>
            </a:extLst>
          </p:cNvPr>
          <p:cNvSpPr/>
          <p:nvPr/>
        </p:nvSpPr>
        <p:spPr>
          <a:xfrm rot="16200000">
            <a:off x="-3256286" y="3256286"/>
            <a:ext cx="6858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
        <p:nvSpPr>
          <p:cNvPr id="13" name="Rectangle 12">
            <a:extLst>
              <a:ext uri="{FF2B5EF4-FFF2-40B4-BE49-F238E27FC236}">
                <a16:creationId xmlns:a16="http://schemas.microsoft.com/office/drawing/2014/main" id="{E28979F7-7893-45D9-880E-F1CBC4B275F3}"/>
              </a:ext>
            </a:extLst>
          </p:cNvPr>
          <p:cNvSpPr/>
          <p:nvPr/>
        </p:nvSpPr>
        <p:spPr>
          <a:xfrm>
            <a:off x="0" y="0"/>
            <a:ext cx="12192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Tree>
    <p:extLst>
      <p:ext uri="{BB962C8B-B14F-4D97-AF65-F5344CB8AC3E}">
        <p14:creationId xmlns:p14="http://schemas.microsoft.com/office/powerpoint/2010/main" val="751651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C8A47E0-1589-4842-A82C-97715AE55705}"/>
              </a:ext>
            </a:extLst>
          </p:cNvPr>
          <p:cNvSpPr>
            <a:spLocks noGrp="1"/>
          </p:cNvSpPr>
          <p:nvPr>
            <p:ph type="title"/>
          </p:nvPr>
        </p:nvSpPr>
        <p:spPr>
          <a:xfrm>
            <a:off x="1137034" y="609600"/>
            <a:ext cx="6881026" cy="1322887"/>
          </a:xfrm>
        </p:spPr>
        <p:txBody>
          <a:bodyPr>
            <a:normAutofit/>
          </a:bodyPr>
          <a:lstStyle/>
          <a:p>
            <a:r>
              <a:rPr lang="en-US" b="1">
                <a:solidFill>
                  <a:srgbClr val="01506E"/>
                </a:solidFill>
              </a:rPr>
              <a:t>Eligible Participants</a:t>
            </a:r>
            <a:endParaRPr lang="en-US" b="1">
              <a:solidFill>
                <a:srgbClr val="01506E"/>
              </a:solidFill>
              <a:cs typeface="Calibri Light"/>
            </a:endParaRPr>
          </a:p>
        </p:txBody>
      </p:sp>
      <p:sp>
        <p:nvSpPr>
          <p:cNvPr id="8" name="Content Placeholder 2">
            <a:extLst>
              <a:ext uri="{FF2B5EF4-FFF2-40B4-BE49-F238E27FC236}">
                <a16:creationId xmlns:a16="http://schemas.microsoft.com/office/drawing/2014/main" id="{19F06E5F-D04A-4F80-A399-984A12C95F39}"/>
              </a:ext>
            </a:extLst>
          </p:cNvPr>
          <p:cNvSpPr>
            <a:spLocks noGrp="1"/>
          </p:cNvSpPr>
          <p:nvPr>
            <p:ph idx="1"/>
          </p:nvPr>
        </p:nvSpPr>
        <p:spPr>
          <a:xfrm>
            <a:off x="1137034" y="1932488"/>
            <a:ext cx="6773976" cy="4551200"/>
          </a:xfrm>
        </p:spPr>
        <p:txBody>
          <a:bodyPr vert="horz" lIns="91440" tIns="45720" rIns="91440" bIns="45720" rtlCol="0" anchor="t">
            <a:normAutofit/>
          </a:bodyPr>
          <a:lstStyle/>
          <a:p>
            <a:endParaRPr lang="en-US" sz="2300">
              <a:cs typeface="Calibri"/>
            </a:endParaRPr>
          </a:p>
          <a:p>
            <a:pPr marL="0" indent="0">
              <a:buNone/>
            </a:pPr>
            <a:endParaRPr lang="en-US" sz="800">
              <a:cs typeface="Calibri" panose="020F0502020204030204"/>
            </a:endParaRPr>
          </a:p>
          <a:p>
            <a:endParaRPr lang="en-US" sz="800">
              <a:cs typeface="Calibri" panose="020F0502020204030204"/>
            </a:endParaRPr>
          </a:p>
          <a:p>
            <a:endParaRPr lang="en-US" sz="1000">
              <a:cs typeface="Calibri" panose="020F0502020204030204"/>
            </a:endParaRPr>
          </a:p>
          <a:p>
            <a:endParaRPr lang="en-US" sz="1200">
              <a:cs typeface="Calibri" panose="020F0502020204030204"/>
            </a:endParaRPr>
          </a:p>
          <a:p>
            <a:pPr lvl="1"/>
            <a:endParaRPr lang="en-US" sz="650">
              <a:cs typeface="Calibri" panose="020F0502020204030204"/>
            </a:endParaRPr>
          </a:p>
        </p:txBody>
      </p:sp>
      <p:pic>
        <p:nvPicPr>
          <p:cNvPr id="40" name="Picture 39" descr="Logo&#10;&#10;Description automatically generated with low confidence">
            <a:extLst>
              <a:ext uri="{FF2B5EF4-FFF2-40B4-BE49-F238E27FC236}">
                <a16:creationId xmlns:a16="http://schemas.microsoft.com/office/drawing/2014/main" id="{C84E5A65-1E2C-4E32-B3B4-CC0E9A2395AB}"/>
              </a:ext>
            </a:extLst>
          </p:cNvPr>
          <p:cNvPicPr>
            <a:picLocks noChangeAspect="1"/>
          </p:cNvPicPr>
          <p:nvPr/>
        </p:nvPicPr>
        <p:blipFill rotWithShape="1">
          <a:blip r:embed="rId3">
            <a:extLst>
              <a:ext uri="{28A0092B-C50C-407E-A947-70E740481C1C}">
                <a14:useLocalDpi xmlns:a14="http://schemas.microsoft.com/office/drawing/2010/main" val="0"/>
              </a:ext>
            </a:extLst>
          </a:blip>
          <a:srcRect b="3637"/>
          <a:stretch/>
        </p:blipFill>
        <p:spPr>
          <a:xfrm>
            <a:off x="10238350" y="6020366"/>
            <a:ext cx="1825867" cy="782960"/>
          </a:xfrm>
          <a:prstGeom prst="rect">
            <a:avLst/>
          </a:prstGeom>
        </p:spPr>
      </p:pic>
      <p:sp>
        <p:nvSpPr>
          <p:cNvPr id="12" name="Rectangle 11">
            <a:extLst>
              <a:ext uri="{FF2B5EF4-FFF2-40B4-BE49-F238E27FC236}">
                <a16:creationId xmlns:a16="http://schemas.microsoft.com/office/drawing/2014/main" id="{8034A8C6-5617-4906-BFB8-7DD9C9FE88C0}"/>
              </a:ext>
            </a:extLst>
          </p:cNvPr>
          <p:cNvSpPr/>
          <p:nvPr/>
        </p:nvSpPr>
        <p:spPr>
          <a:xfrm rot="16200000">
            <a:off x="-3256286" y="3256286"/>
            <a:ext cx="6858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
        <p:nvSpPr>
          <p:cNvPr id="13" name="Rectangle 12">
            <a:extLst>
              <a:ext uri="{FF2B5EF4-FFF2-40B4-BE49-F238E27FC236}">
                <a16:creationId xmlns:a16="http://schemas.microsoft.com/office/drawing/2014/main" id="{EF90BF80-50E1-4A73-ABB4-2B494F2A14C0}"/>
              </a:ext>
            </a:extLst>
          </p:cNvPr>
          <p:cNvSpPr/>
          <p:nvPr/>
        </p:nvSpPr>
        <p:spPr>
          <a:xfrm>
            <a:off x="0" y="0"/>
            <a:ext cx="12192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pic>
        <p:nvPicPr>
          <p:cNvPr id="14" name="Picture 2" descr="Free people clipart pictures clipartix 3 - Cliparting.com">
            <a:extLst>
              <a:ext uri="{FF2B5EF4-FFF2-40B4-BE49-F238E27FC236}">
                <a16:creationId xmlns:a16="http://schemas.microsoft.com/office/drawing/2014/main" id="{4B18EF54-19F4-4C0D-A9D1-9919A294F4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6554" y="2622396"/>
            <a:ext cx="3216266" cy="16132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6EA106-F6AE-BF14-F4F2-6AE03B90465F}"/>
              </a:ext>
            </a:extLst>
          </p:cNvPr>
          <p:cNvSpPr txBox="1"/>
          <p:nvPr/>
        </p:nvSpPr>
        <p:spPr>
          <a:xfrm>
            <a:off x="684212" y="1811338"/>
            <a:ext cx="687070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a:rPr>
              <a:t>Households with an annual income &lt;80% of </a:t>
            </a:r>
            <a:r>
              <a:rPr lang="en-US">
                <a:cs typeface="Calibri"/>
                <a:hlinkClick r:id="rId5"/>
              </a:rPr>
              <a:t>Area Median Income</a:t>
            </a:r>
            <a:r>
              <a:rPr lang="en-US">
                <a:cs typeface="Calibri"/>
              </a:rPr>
              <a:t> </a:t>
            </a:r>
          </a:p>
          <a:p>
            <a:pPr marL="285750" indent="-285750">
              <a:buFont typeface="Arial"/>
              <a:buChar char="•"/>
            </a:pPr>
            <a:r>
              <a:rPr lang="en-US">
                <a:cs typeface="Calibri"/>
              </a:rPr>
              <a:t>Current residents of El Paso County, Colorado</a:t>
            </a:r>
          </a:p>
          <a:p>
            <a:pPr marL="285750" indent="-285750">
              <a:buFont typeface="Arial"/>
              <a:buChar char="•"/>
            </a:pPr>
            <a:r>
              <a:rPr lang="en-US">
                <a:cs typeface="Calibri"/>
              </a:rPr>
              <a:t>United States Veteran - </a:t>
            </a:r>
            <a:r>
              <a:rPr lang="en-US">
                <a:cs typeface="Calibri"/>
                <a:hlinkClick r:id="rId6"/>
              </a:rPr>
              <a:t>Determining Veteran </a:t>
            </a:r>
            <a:r>
              <a:rPr lang="en-US" err="1">
                <a:cs typeface="Calibri"/>
                <a:hlinkClick r:id="rId6"/>
              </a:rPr>
              <a:t>Eligbility</a:t>
            </a:r>
            <a:r>
              <a:rPr lang="en-US">
                <a:cs typeface="Calibri"/>
                <a:hlinkClick r:id="rId6"/>
              </a:rPr>
              <a:t> Status</a:t>
            </a:r>
            <a:endParaRPr lang="en-US">
              <a:cs typeface="Calibri"/>
            </a:endParaRPr>
          </a:p>
          <a:p>
            <a:pPr marL="285750" indent="-285750">
              <a:buFont typeface="Arial"/>
              <a:buChar char="•"/>
            </a:pPr>
            <a:r>
              <a:rPr lang="en-US">
                <a:cs typeface="Calibri"/>
              </a:rPr>
              <a:t>Household is engaged with one of the following:</a:t>
            </a:r>
          </a:p>
          <a:p>
            <a:pPr marL="742950" lvl="1" indent="-285750">
              <a:buFont typeface="Arial"/>
              <a:buChar char="•"/>
            </a:pPr>
            <a:r>
              <a:rPr lang="en-US">
                <a:cs typeface="Calibri"/>
              </a:rPr>
              <a:t>Nonprofit Organization</a:t>
            </a:r>
          </a:p>
          <a:p>
            <a:pPr marL="742950" lvl="1" indent="-285750">
              <a:buFont typeface="Arial"/>
              <a:buChar char="•"/>
            </a:pPr>
            <a:r>
              <a:rPr lang="en-US">
                <a:cs typeface="Calibri"/>
              </a:rPr>
              <a:t>Healthcare Provider</a:t>
            </a:r>
          </a:p>
          <a:p>
            <a:pPr marL="742950" lvl="1" indent="-285750">
              <a:buFont typeface="Arial"/>
              <a:buChar char="•"/>
            </a:pPr>
            <a:r>
              <a:rPr lang="en-US">
                <a:cs typeface="Calibri"/>
              </a:rPr>
              <a:t>Faith-based Organization</a:t>
            </a:r>
          </a:p>
          <a:p>
            <a:pPr marL="742950" lvl="1" indent="-285750">
              <a:buFont typeface="Arial"/>
              <a:buChar char="•"/>
            </a:pPr>
            <a:r>
              <a:rPr lang="en-US">
                <a:cs typeface="Calibri"/>
              </a:rPr>
              <a:t>Educational Institution</a:t>
            </a:r>
          </a:p>
          <a:p>
            <a:pPr marL="742950" lvl="1" indent="-285750">
              <a:buFont typeface="Arial"/>
              <a:buChar char="•"/>
            </a:pPr>
            <a:r>
              <a:rPr lang="en-US">
                <a:cs typeface="Calibri"/>
              </a:rPr>
              <a:t>City/County/State Agency</a:t>
            </a:r>
          </a:p>
          <a:p>
            <a:pPr marL="285750" indent="-285750">
              <a:buFont typeface="Arial"/>
              <a:buChar char="•"/>
            </a:pPr>
            <a:r>
              <a:rPr lang="en-US">
                <a:cs typeface="Calibri"/>
              </a:rPr>
              <a:t>All rehousing options and available resources have been explored</a:t>
            </a:r>
          </a:p>
          <a:p>
            <a:pPr marL="285750" indent="-285750">
              <a:buFont typeface="Arial"/>
              <a:buChar char="•"/>
            </a:pPr>
            <a:r>
              <a:rPr lang="en-US">
                <a:cs typeface="Calibri"/>
              </a:rPr>
              <a:t>Household lacks sufficient resources that would assist them in their housing crisis</a:t>
            </a:r>
          </a:p>
          <a:p>
            <a:pPr marL="285750" indent="-285750">
              <a:buFont typeface="Arial"/>
              <a:buChar char="•"/>
            </a:pPr>
            <a:r>
              <a:rPr lang="en-US">
                <a:cs typeface="Calibri"/>
              </a:rPr>
              <a:t>Flex funds have not been received </a:t>
            </a:r>
            <a:r>
              <a:rPr lang="en-US" b="1" u="sng">
                <a:cs typeface="Calibri"/>
              </a:rPr>
              <a:t>in the last 12 months</a:t>
            </a:r>
          </a:p>
          <a:p>
            <a:pPr marL="285750" indent="-285750">
              <a:buFont typeface="Arial"/>
              <a:buChar char="•"/>
            </a:pPr>
            <a:r>
              <a:rPr lang="en-US">
                <a:cs typeface="Calibri"/>
              </a:rPr>
              <a:t>Household is seeking assistance to secure or maintain housing</a:t>
            </a:r>
          </a:p>
          <a:p>
            <a:pPr marL="285750" indent="-285750">
              <a:buFont typeface="Arial"/>
              <a:buChar char="•"/>
            </a:pPr>
            <a:r>
              <a:rPr lang="en-US">
                <a:cs typeface="Calibri"/>
              </a:rPr>
              <a:t>Households moving into a new rental must be signing a lease ready for signatures (not on waitlist)</a:t>
            </a:r>
          </a:p>
          <a:p>
            <a:pPr marL="285750" indent="-285750">
              <a:buFont typeface="Arial"/>
              <a:buChar char="•"/>
            </a:pPr>
            <a:r>
              <a:rPr lang="en">
                <a:ea typeface="+mn-lt"/>
                <a:cs typeface="+mn-lt"/>
              </a:rPr>
              <a:t>Noncitizen households or households containing a noncitizen member are eligible for Flex Funds. </a:t>
            </a:r>
          </a:p>
        </p:txBody>
      </p:sp>
    </p:spTree>
    <p:extLst>
      <p:ext uri="{BB962C8B-B14F-4D97-AF65-F5344CB8AC3E}">
        <p14:creationId xmlns:p14="http://schemas.microsoft.com/office/powerpoint/2010/main" val="1750819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C8A47E0-1589-4842-A82C-97715AE55705}"/>
              </a:ext>
            </a:extLst>
          </p:cNvPr>
          <p:cNvSpPr>
            <a:spLocks noGrp="1"/>
          </p:cNvSpPr>
          <p:nvPr>
            <p:ph type="title"/>
          </p:nvPr>
        </p:nvSpPr>
        <p:spPr>
          <a:xfrm>
            <a:off x="709684" y="1562100"/>
            <a:ext cx="3795642" cy="3733800"/>
          </a:xfrm>
        </p:spPr>
        <p:txBody>
          <a:bodyPr>
            <a:normAutofit/>
          </a:bodyPr>
          <a:lstStyle/>
          <a:p>
            <a:pPr algn="ctr"/>
            <a:r>
              <a:rPr lang="en-US" b="1">
                <a:solidFill>
                  <a:srgbClr val="01506E"/>
                </a:solidFill>
              </a:rPr>
              <a:t>Requesting Assistance</a:t>
            </a:r>
            <a:endParaRPr lang="en-US" b="1">
              <a:solidFill>
                <a:srgbClr val="01506E"/>
              </a:solidFill>
              <a:cs typeface="Calibri Light"/>
            </a:endParaRPr>
          </a:p>
        </p:txBody>
      </p:sp>
      <p:sp>
        <p:nvSpPr>
          <p:cNvPr id="8" name="Content Placeholder 2">
            <a:extLst>
              <a:ext uri="{FF2B5EF4-FFF2-40B4-BE49-F238E27FC236}">
                <a16:creationId xmlns:a16="http://schemas.microsoft.com/office/drawing/2014/main" id="{19F06E5F-D04A-4F80-A399-984A12C95F39}"/>
              </a:ext>
            </a:extLst>
          </p:cNvPr>
          <p:cNvSpPr>
            <a:spLocks noGrp="1"/>
          </p:cNvSpPr>
          <p:nvPr>
            <p:ph idx="1"/>
          </p:nvPr>
        </p:nvSpPr>
        <p:spPr>
          <a:xfrm>
            <a:off x="4921250" y="851959"/>
            <a:ext cx="6310342" cy="5645150"/>
          </a:xfrm>
        </p:spPr>
        <p:txBody>
          <a:bodyPr anchor="ctr">
            <a:normAutofit fontScale="92500" lnSpcReduction="20000"/>
          </a:bodyPr>
          <a:lstStyle/>
          <a:p>
            <a:r>
              <a:rPr lang="en-US" sz="2000">
                <a:solidFill>
                  <a:schemeClr val="tx1">
                    <a:lumMod val="85000"/>
                    <a:lumOff val="15000"/>
                  </a:schemeClr>
                </a:solidFill>
                <a:cs typeface="Calibri"/>
              </a:rPr>
              <a:t>Requests for funds must go through an eligible Service Provider who will apply on behalf of the household.</a:t>
            </a:r>
            <a:endParaRPr lang="en-US" sz="2000">
              <a:solidFill>
                <a:schemeClr val="tx1">
                  <a:lumMod val="85000"/>
                  <a:lumOff val="15000"/>
                </a:schemeClr>
              </a:solidFill>
            </a:endParaRPr>
          </a:p>
          <a:p>
            <a:r>
              <a:rPr lang="en-US" sz="2000">
                <a:cs typeface="Calibri"/>
              </a:rPr>
              <a:t>Referring Service Providers must be a member of the </a:t>
            </a:r>
            <a:r>
              <a:rPr lang="en-US" sz="2000" err="1">
                <a:cs typeface="Calibri"/>
              </a:rPr>
              <a:t>PPCoC</a:t>
            </a:r>
            <a:r>
              <a:rPr lang="en-US" sz="2000">
                <a:cs typeface="Calibri"/>
              </a:rPr>
              <a:t>.</a:t>
            </a:r>
            <a:endParaRPr lang="en-US" sz="2000" err="1">
              <a:solidFill>
                <a:schemeClr val="tx1">
                  <a:lumMod val="85000"/>
                  <a:lumOff val="15000"/>
                </a:schemeClr>
              </a:solidFill>
            </a:endParaRPr>
          </a:p>
          <a:p>
            <a:pPr lvl="1"/>
            <a:r>
              <a:rPr lang="en-US" sz="1600">
                <a:solidFill>
                  <a:srgbClr val="000000"/>
                </a:solidFill>
                <a:cs typeface="Calibri"/>
              </a:rPr>
              <a:t>Agencie that are not members of the </a:t>
            </a:r>
            <a:r>
              <a:rPr lang="en-US" sz="1600" err="1">
                <a:solidFill>
                  <a:srgbClr val="000000"/>
                </a:solidFill>
                <a:cs typeface="Calibri"/>
              </a:rPr>
              <a:t>PPCoC</a:t>
            </a:r>
            <a:r>
              <a:rPr lang="en-US" sz="1600">
                <a:solidFill>
                  <a:srgbClr val="000000"/>
                </a:solidFill>
                <a:cs typeface="Calibri"/>
              </a:rPr>
              <a:t> can complete the following form to apply:</a:t>
            </a:r>
            <a:r>
              <a:rPr lang="en-US" sz="1600">
                <a:ea typeface="+mn-lt"/>
                <a:cs typeface="+mn-lt"/>
              </a:rPr>
              <a:t> </a:t>
            </a:r>
            <a:r>
              <a:rPr lang="en" sz="1600" u="sng">
                <a:ea typeface="+mn-lt"/>
                <a:cs typeface="+mn-lt"/>
                <a:hlinkClick r:id="rId3"/>
              </a:rPr>
              <a:t>https://www.surveymonkey.com/r/WLYRCNF</a:t>
            </a:r>
            <a:r>
              <a:rPr lang="en" sz="1600">
                <a:ea typeface="+mn-lt"/>
                <a:cs typeface="+mn-lt"/>
              </a:rPr>
              <a:t>. </a:t>
            </a:r>
            <a:endParaRPr lang="en-US" sz="1600">
              <a:solidFill>
                <a:srgbClr val="000000"/>
              </a:solidFill>
              <a:cs typeface="Calibri"/>
            </a:endParaRPr>
          </a:p>
          <a:p>
            <a:pPr lvl="1"/>
            <a:r>
              <a:rPr lang="en-US" sz="1600">
                <a:solidFill>
                  <a:schemeClr val="tx1">
                    <a:lumMod val="85000"/>
                    <a:lumOff val="15000"/>
                  </a:schemeClr>
                </a:solidFill>
                <a:cs typeface="Calibri"/>
              </a:rPr>
              <a:t>Visit </a:t>
            </a:r>
            <a:r>
              <a:rPr lang="en-US" sz="1600">
                <a:ea typeface="+mn-lt"/>
                <a:cs typeface="+mn-lt"/>
                <a:hlinkClick r:id="rId4">
                  <a:extLst>
                    <a:ext uri="{A12FA001-AC4F-418D-AE19-62706E023703}">
                      <ahyp:hlinkClr xmlns:ahyp="http://schemas.microsoft.com/office/drawing/2018/hyperlinkcolor" val="tx"/>
                    </a:ext>
                  </a:extLst>
                </a:hlinkClick>
              </a:rPr>
              <a:t>https://www.ppchp.org/homelessness/about-coc</a:t>
            </a:r>
            <a:r>
              <a:rPr lang="en-US" sz="1600">
                <a:ea typeface="+mn-lt"/>
                <a:cs typeface="+mn-lt"/>
              </a:rPr>
              <a:t> for</a:t>
            </a:r>
            <a:r>
              <a:rPr lang="en-US" sz="1600">
                <a:cs typeface="Calibri"/>
              </a:rPr>
              <a:t> more info and membership application </a:t>
            </a:r>
          </a:p>
          <a:p>
            <a:pPr lvl="1"/>
            <a:r>
              <a:rPr lang="en" sz="1600" err="1">
                <a:ea typeface="+mn-lt"/>
                <a:cs typeface="+mn-lt"/>
              </a:rPr>
              <a:t>PPCoC</a:t>
            </a:r>
            <a:r>
              <a:rPr lang="en" sz="1600">
                <a:ea typeface="+mn-lt"/>
                <a:cs typeface="+mn-lt"/>
              </a:rPr>
              <a:t> members represent a variety of groups, including groups that are not CoC-funded and/or do not provide direct services to persons experiencing homelessness.</a:t>
            </a:r>
            <a:endParaRPr lang="en-US" sz="1600">
              <a:ea typeface="+mn-lt"/>
              <a:cs typeface="+mn-lt"/>
            </a:endParaRPr>
          </a:p>
          <a:p>
            <a:r>
              <a:rPr lang="en" sz="2000">
                <a:ea typeface="+mn-lt"/>
                <a:cs typeface="+mn-lt"/>
              </a:rPr>
              <a:t>Eligible Service Providers are limited to submitting one (1) requests per month.</a:t>
            </a:r>
          </a:p>
          <a:p>
            <a:r>
              <a:rPr lang="en-US" sz="2000" b="0" i="0">
                <a:solidFill>
                  <a:schemeClr val="tx1">
                    <a:lumMod val="85000"/>
                    <a:lumOff val="15000"/>
                  </a:schemeClr>
                </a:solidFill>
              </a:rPr>
              <a:t>Service Providers can submit a request for Flex Fund assistance by filling out</a:t>
            </a:r>
            <a:r>
              <a:rPr lang="en-US" sz="2000">
                <a:solidFill>
                  <a:schemeClr val="tx1">
                    <a:lumMod val="85000"/>
                    <a:lumOff val="15000"/>
                  </a:schemeClr>
                </a:solidFill>
              </a:rPr>
              <a:t> an</a:t>
            </a:r>
            <a:r>
              <a:rPr lang="en-US" sz="2000" b="0" i="0">
                <a:solidFill>
                  <a:schemeClr val="tx1">
                    <a:lumMod val="85000"/>
                    <a:lumOff val="15000"/>
                  </a:schemeClr>
                </a:solidFill>
              </a:rPr>
              <a:t> online form: </a:t>
            </a:r>
            <a:r>
              <a:rPr lang="en-US" sz="2000" b="0" i="0">
                <a:solidFill>
                  <a:schemeClr val="tx1">
                    <a:lumMod val="85000"/>
                    <a:lumOff val="15000"/>
                  </a:schemeClr>
                </a:solidFill>
                <a:hlinkClick r:id="rId5"/>
              </a:rPr>
              <a:t>Veteran Flex Fund Application</a:t>
            </a:r>
            <a:endParaRPr lang="en-US" sz="2000">
              <a:solidFill>
                <a:schemeClr val="tx1">
                  <a:lumMod val="85000"/>
                  <a:lumOff val="15000"/>
                </a:schemeClr>
              </a:solidFill>
              <a:cs typeface="Calibri"/>
            </a:endParaRPr>
          </a:p>
          <a:p>
            <a:r>
              <a:rPr lang="en-US" sz="2000" b="0" i="0">
                <a:solidFill>
                  <a:schemeClr val="tx1">
                    <a:lumMod val="85000"/>
                    <a:lumOff val="15000"/>
                  </a:schemeClr>
                </a:solidFill>
              </a:rPr>
              <a:t>Flex funds may </a:t>
            </a:r>
            <a:r>
              <a:rPr lang="en-US" sz="2000">
                <a:solidFill>
                  <a:schemeClr val="tx1">
                    <a:lumMod val="85000"/>
                    <a:lumOff val="15000"/>
                  </a:schemeClr>
                </a:solidFill>
              </a:rPr>
              <a:t>only be requested/issued</a:t>
            </a:r>
            <a:r>
              <a:rPr lang="en-US" sz="2000" b="0" i="0">
                <a:solidFill>
                  <a:schemeClr val="tx1">
                    <a:lumMod val="85000"/>
                    <a:lumOff val="15000"/>
                  </a:schemeClr>
                </a:solidFill>
              </a:rPr>
              <a:t> </a:t>
            </a:r>
            <a:r>
              <a:rPr lang="en-US" sz="2000" b="1" i="0" u="sng">
                <a:solidFill>
                  <a:schemeClr val="tx1">
                    <a:lumMod val="85000"/>
                    <a:lumOff val="15000"/>
                  </a:schemeClr>
                </a:solidFill>
              </a:rPr>
              <a:t>once every 12 </a:t>
            </a:r>
            <a:r>
              <a:rPr lang="en-US" sz="2000" b="1" u="sng">
                <a:solidFill>
                  <a:schemeClr val="tx1">
                    <a:lumMod val="85000"/>
                    <a:lumOff val="15000"/>
                  </a:schemeClr>
                </a:solidFill>
              </a:rPr>
              <a:t>months per household</a:t>
            </a:r>
            <a:r>
              <a:rPr lang="en-US" sz="2000">
                <a:solidFill>
                  <a:schemeClr val="tx1">
                    <a:lumMod val="85000"/>
                    <a:lumOff val="15000"/>
                  </a:schemeClr>
                </a:solidFill>
              </a:rPr>
              <a:t>.</a:t>
            </a:r>
            <a:endParaRPr lang="en-US" sz="2000">
              <a:solidFill>
                <a:schemeClr val="tx1">
                  <a:lumMod val="85000"/>
                  <a:lumOff val="15000"/>
                </a:schemeClr>
              </a:solidFill>
              <a:cs typeface="Calibri"/>
            </a:endParaRPr>
          </a:p>
          <a:p>
            <a:r>
              <a:rPr lang="en-US" sz="2000" b="0" i="0">
                <a:solidFill>
                  <a:schemeClr val="tx1">
                    <a:lumMod val="85000"/>
                    <a:lumOff val="15000"/>
                  </a:schemeClr>
                </a:solidFill>
              </a:rPr>
              <a:t>Requests may combine multiple types of eligible costs </a:t>
            </a:r>
            <a:r>
              <a:rPr lang="en-US" sz="2000">
                <a:solidFill>
                  <a:schemeClr val="tx1">
                    <a:lumMod val="85000"/>
                    <a:lumOff val="15000"/>
                  </a:schemeClr>
                </a:solidFill>
              </a:rPr>
              <a:t>but total</a:t>
            </a:r>
            <a:r>
              <a:rPr lang="en-US" sz="2000" b="0" i="0">
                <a:solidFill>
                  <a:schemeClr val="tx1">
                    <a:lumMod val="85000"/>
                    <a:lumOff val="15000"/>
                  </a:schemeClr>
                </a:solidFill>
              </a:rPr>
              <a:t> no more than</a:t>
            </a:r>
            <a:r>
              <a:rPr lang="en-US" sz="2000">
                <a:solidFill>
                  <a:schemeClr val="tx1">
                    <a:lumMod val="85000"/>
                    <a:lumOff val="15000"/>
                  </a:schemeClr>
                </a:solidFill>
              </a:rPr>
              <a:t> </a:t>
            </a:r>
            <a:r>
              <a:rPr lang="en-US" sz="2000" b="1" i="0" u="sng">
                <a:solidFill>
                  <a:schemeClr val="tx1">
                    <a:lumMod val="85000"/>
                    <a:lumOff val="15000"/>
                  </a:schemeClr>
                </a:solidFill>
              </a:rPr>
              <a:t>$2,0</a:t>
            </a:r>
            <a:r>
              <a:rPr lang="en-US" sz="2000" b="1" u="sng">
                <a:solidFill>
                  <a:schemeClr val="tx1">
                    <a:lumMod val="85000"/>
                    <a:lumOff val="15000"/>
                  </a:schemeClr>
                </a:solidFill>
              </a:rPr>
              <a:t>00</a:t>
            </a:r>
            <a:r>
              <a:rPr lang="en-US" sz="2000" b="1" i="0" u="sng">
                <a:solidFill>
                  <a:schemeClr val="tx1">
                    <a:lumMod val="85000"/>
                    <a:lumOff val="15000"/>
                  </a:schemeClr>
                </a:solidFill>
              </a:rPr>
              <a:t> per household</a:t>
            </a:r>
            <a:r>
              <a:rPr lang="en-US" sz="2000">
                <a:solidFill>
                  <a:schemeClr val="tx1">
                    <a:lumMod val="85000"/>
                    <a:lumOff val="15000"/>
                  </a:schemeClr>
                </a:solidFill>
              </a:rPr>
              <a:t>.</a:t>
            </a:r>
            <a:r>
              <a:rPr lang="en-US" sz="2000" b="0" i="0">
                <a:solidFill>
                  <a:schemeClr val="tx1">
                    <a:lumMod val="85000"/>
                    <a:lumOff val="15000"/>
                  </a:schemeClr>
                </a:solidFill>
              </a:rPr>
              <a:t> </a:t>
            </a:r>
          </a:p>
          <a:p>
            <a:r>
              <a:rPr lang="en" sz="2000">
                <a:ea typeface="+mn-lt"/>
                <a:cs typeface="+mn-lt"/>
              </a:rPr>
              <a:t>The Flex Fund Request Form will close each month after 3 approved requests have been received. The form will reopen on the first of the following month.</a:t>
            </a:r>
            <a:endParaRPr lang="en-US" sz="2000">
              <a:ea typeface="+mn-lt"/>
              <a:cs typeface="+mn-lt"/>
            </a:endParaRPr>
          </a:p>
        </p:txBody>
      </p:sp>
      <p:pic>
        <p:nvPicPr>
          <p:cNvPr id="40" name="Picture 39" descr="Logo&#10;&#10;Description automatically generated with low confidence">
            <a:extLst>
              <a:ext uri="{FF2B5EF4-FFF2-40B4-BE49-F238E27FC236}">
                <a16:creationId xmlns:a16="http://schemas.microsoft.com/office/drawing/2014/main" id="{C84E5A65-1E2C-4E32-B3B4-CC0E9A2395AB}"/>
              </a:ext>
            </a:extLst>
          </p:cNvPr>
          <p:cNvPicPr>
            <a:picLocks noChangeAspect="1"/>
          </p:cNvPicPr>
          <p:nvPr/>
        </p:nvPicPr>
        <p:blipFill rotWithShape="1">
          <a:blip r:embed="rId6">
            <a:extLst>
              <a:ext uri="{28A0092B-C50C-407E-A947-70E740481C1C}">
                <a14:useLocalDpi xmlns:a14="http://schemas.microsoft.com/office/drawing/2010/main" val="0"/>
              </a:ext>
            </a:extLst>
          </a:blip>
          <a:srcRect b="3637"/>
          <a:stretch/>
        </p:blipFill>
        <p:spPr>
          <a:xfrm>
            <a:off x="10560161" y="6177014"/>
            <a:ext cx="1492924" cy="640189"/>
          </a:xfrm>
          <a:prstGeom prst="rect">
            <a:avLst/>
          </a:prstGeom>
        </p:spPr>
      </p:pic>
      <p:sp>
        <p:nvSpPr>
          <p:cNvPr id="12" name="Rectangle 11">
            <a:extLst>
              <a:ext uri="{FF2B5EF4-FFF2-40B4-BE49-F238E27FC236}">
                <a16:creationId xmlns:a16="http://schemas.microsoft.com/office/drawing/2014/main" id="{E5E4B41B-5A90-4CF7-967C-BC2CF712EFF1}"/>
              </a:ext>
            </a:extLst>
          </p:cNvPr>
          <p:cNvSpPr/>
          <p:nvPr/>
        </p:nvSpPr>
        <p:spPr>
          <a:xfrm rot="16200000">
            <a:off x="-3256286" y="3256286"/>
            <a:ext cx="6858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
        <p:nvSpPr>
          <p:cNvPr id="13" name="Rectangle 12">
            <a:extLst>
              <a:ext uri="{FF2B5EF4-FFF2-40B4-BE49-F238E27FC236}">
                <a16:creationId xmlns:a16="http://schemas.microsoft.com/office/drawing/2014/main" id="{7B4605CF-8C8F-41F7-B696-A6B710B8D08C}"/>
              </a:ext>
            </a:extLst>
          </p:cNvPr>
          <p:cNvSpPr/>
          <p:nvPr/>
        </p:nvSpPr>
        <p:spPr>
          <a:xfrm>
            <a:off x="0" y="0"/>
            <a:ext cx="12192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Tree>
    <p:extLst>
      <p:ext uri="{BB962C8B-B14F-4D97-AF65-F5344CB8AC3E}">
        <p14:creationId xmlns:p14="http://schemas.microsoft.com/office/powerpoint/2010/main" val="599118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2">
            <a:extLst>
              <a:ext uri="{FF2B5EF4-FFF2-40B4-BE49-F238E27FC236}">
                <a16:creationId xmlns:a16="http://schemas.microsoft.com/office/drawing/2014/main" id="{0741393E-C764-4C6F-8886-35CFF2E48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4">
            <a:extLst>
              <a:ext uri="{FF2B5EF4-FFF2-40B4-BE49-F238E27FC236}">
                <a16:creationId xmlns:a16="http://schemas.microsoft.com/office/drawing/2014/main" id="{390890DC-37FF-4B49-BD4C-FE4232F69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52708" cy="6858000"/>
          </a:xfrm>
          <a:custGeom>
            <a:avLst/>
            <a:gdLst>
              <a:gd name="connsiteX0" fmla="*/ 0 w 5552708"/>
              <a:gd name="connsiteY0" fmla="*/ 0 h 6858000"/>
              <a:gd name="connsiteX1" fmla="*/ 5443651 w 5552708"/>
              <a:gd name="connsiteY1" fmla="*/ 0 h 6858000"/>
              <a:gd name="connsiteX2" fmla="*/ 5443781 w 5552708"/>
              <a:gd name="connsiteY2" fmla="*/ 512 h 6858000"/>
              <a:gd name="connsiteX3" fmla="*/ 5444033 w 5552708"/>
              <a:gd name="connsiteY3" fmla="*/ 20501 h 6858000"/>
              <a:gd name="connsiteX4" fmla="*/ 5439390 w 5552708"/>
              <a:gd name="connsiteY4" fmla="*/ 44768 h 6858000"/>
              <a:gd name="connsiteX5" fmla="*/ 5443913 w 5552708"/>
              <a:gd name="connsiteY5" fmla="*/ 104988 h 6858000"/>
              <a:gd name="connsiteX6" fmla="*/ 5458241 w 5552708"/>
              <a:gd name="connsiteY6" fmla="*/ 204162 h 6858000"/>
              <a:gd name="connsiteX7" fmla="*/ 5459763 w 5552708"/>
              <a:gd name="connsiteY7" fmla="*/ 225360 h 6858000"/>
              <a:gd name="connsiteX8" fmla="*/ 5454996 w 5552708"/>
              <a:gd name="connsiteY8" fmla="*/ 243902 h 6858000"/>
              <a:gd name="connsiteX9" fmla="*/ 5448597 w 5552708"/>
              <a:gd name="connsiteY9" fmla="*/ 248483 h 6858000"/>
              <a:gd name="connsiteX10" fmla="*/ 5448458 w 5552708"/>
              <a:gd name="connsiteY10" fmla="*/ 260196 h 6858000"/>
              <a:gd name="connsiteX11" fmla="*/ 5447150 w 5552708"/>
              <a:gd name="connsiteY11" fmla="*/ 263377 h 6858000"/>
              <a:gd name="connsiteX12" fmla="*/ 5459187 w 5552708"/>
              <a:gd name="connsiteY12" fmla="*/ 318691 h 6858000"/>
              <a:gd name="connsiteX13" fmla="*/ 5455708 w 5552708"/>
              <a:gd name="connsiteY13" fmla="*/ 365759 h 6858000"/>
              <a:gd name="connsiteX14" fmla="*/ 5473651 w 5552708"/>
              <a:gd name="connsiteY14" fmla="*/ 492182 h 6858000"/>
              <a:gd name="connsiteX15" fmla="*/ 5481453 w 5552708"/>
              <a:gd name="connsiteY15" fmla="*/ 689666 h 6858000"/>
              <a:gd name="connsiteX16" fmla="*/ 5488233 w 5552708"/>
              <a:gd name="connsiteY16" fmla="*/ 816332 h 6858000"/>
              <a:gd name="connsiteX17" fmla="*/ 5529718 w 5552708"/>
              <a:gd name="connsiteY17" fmla="*/ 891550 h 6858000"/>
              <a:gd name="connsiteX18" fmla="*/ 5536104 w 5552708"/>
              <a:gd name="connsiteY18" fmla="*/ 903318 h 6858000"/>
              <a:gd name="connsiteX19" fmla="*/ 5535257 w 5552708"/>
              <a:gd name="connsiteY19" fmla="*/ 905308 h 6858000"/>
              <a:gd name="connsiteX20" fmla="*/ 5537840 w 5552708"/>
              <a:gd name="connsiteY20" fmla="*/ 920621 h 6858000"/>
              <a:gd name="connsiteX21" fmla="*/ 5541663 w 5552708"/>
              <a:gd name="connsiteY21" fmla="*/ 922876 h 6858000"/>
              <a:gd name="connsiteX22" fmla="*/ 5544456 w 5552708"/>
              <a:gd name="connsiteY22" fmla="*/ 933037 h 6858000"/>
              <a:gd name="connsiteX23" fmla="*/ 5552708 w 5552708"/>
              <a:gd name="connsiteY23" fmla="*/ 952132 h 6858000"/>
              <a:gd name="connsiteX24" fmla="*/ 5551675 w 5552708"/>
              <a:gd name="connsiteY24" fmla="*/ 956570 h 6858000"/>
              <a:gd name="connsiteX25" fmla="*/ 5531341 w 5552708"/>
              <a:gd name="connsiteY25" fmla="*/ 1064863 h 6858000"/>
              <a:gd name="connsiteX26" fmla="*/ 5539998 w 5552708"/>
              <a:gd name="connsiteY26" fmla="*/ 1096340 h 6858000"/>
              <a:gd name="connsiteX27" fmla="*/ 5541075 w 5552708"/>
              <a:gd name="connsiteY27" fmla="*/ 1102915 h 6858000"/>
              <a:gd name="connsiteX28" fmla="*/ 5540822 w 5552708"/>
              <a:gd name="connsiteY28" fmla="*/ 1103143 h 6858000"/>
              <a:gd name="connsiteX29" fmla="*/ 5541413 w 5552708"/>
              <a:gd name="connsiteY29" fmla="*/ 1110274 h 6858000"/>
              <a:gd name="connsiteX30" fmla="*/ 5543038 w 5552708"/>
              <a:gd name="connsiteY30" fmla="*/ 1114901 h 6858000"/>
              <a:gd name="connsiteX31" fmla="*/ 5545128 w 5552708"/>
              <a:gd name="connsiteY31" fmla="*/ 1127652 h 6858000"/>
              <a:gd name="connsiteX32" fmla="*/ 5544028 w 5552708"/>
              <a:gd name="connsiteY32" fmla="*/ 1132698 h 6858000"/>
              <a:gd name="connsiteX33" fmla="*/ 5514811 w 5552708"/>
              <a:gd name="connsiteY33" fmla="*/ 1177140 h 6858000"/>
              <a:gd name="connsiteX34" fmla="*/ 5496402 w 5552708"/>
              <a:gd name="connsiteY34" fmla="*/ 1265293 h 6858000"/>
              <a:gd name="connsiteX35" fmla="*/ 5481620 w 5552708"/>
              <a:gd name="connsiteY35" fmla="*/ 1353039 h 6858000"/>
              <a:gd name="connsiteX36" fmla="*/ 5477938 w 5552708"/>
              <a:gd name="connsiteY36" fmla="*/ 1385038 h 6858000"/>
              <a:gd name="connsiteX37" fmla="*/ 5464009 w 5552708"/>
              <a:gd name="connsiteY37" fmla="*/ 1441067 h 6858000"/>
              <a:gd name="connsiteX38" fmla="*/ 5453063 w 5552708"/>
              <a:gd name="connsiteY38" fmla="*/ 1466104 h 6858000"/>
              <a:gd name="connsiteX39" fmla="*/ 5453368 w 5552708"/>
              <a:gd name="connsiteY39" fmla="*/ 1467310 h 6858000"/>
              <a:gd name="connsiteX40" fmla="*/ 5449849 w 5552708"/>
              <a:gd name="connsiteY40" fmla="*/ 1469198 h 6858000"/>
              <a:gd name="connsiteX41" fmla="*/ 5447717 w 5552708"/>
              <a:gd name="connsiteY41" fmla="*/ 1473816 h 6858000"/>
              <a:gd name="connsiteX42" fmla="*/ 5446906 w 5552708"/>
              <a:gd name="connsiteY42" fmla="*/ 1487106 h 6858000"/>
              <a:gd name="connsiteX43" fmla="*/ 5447429 w 5552708"/>
              <a:gd name="connsiteY43" fmla="*/ 1492218 h 6858000"/>
              <a:gd name="connsiteX44" fmla="*/ 5446434 w 5552708"/>
              <a:gd name="connsiteY44" fmla="*/ 1499455 h 6858000"/>
              <a:gd name="connsiteX45" fmla="*/ 5446146 w 5552708"/>
              <a:gd name="connsiteY45" fmla="*/ 1499600 h 6858000"/>
              <a:gd name="connsiteX46" fmla="*/ 5445728 w 5552708"/>
              <a:gd name="connsiteY46" fmla="*/ 1506449 h 6858000"/>
              <a:gd name="connsiteX47" fmla="*/ 5447013 w 5552708"/>
              <a:gd name="connsiteY47" fmla="*/ 1540420 h 6858000"/>
              <a:gd name="connsiteX48" fmla="*/ 5416036 w 5552708"/>
              <a:gd name="connsiteY48" fmla="*/ 1580834 h 6858000"/>
              <a:gd name="connsiteX49" fmla="*/ 5409252 w 5552708"/>
              <a:gd name="connsiteY49" fmla="*/ 1598373 h 6858000"/>
              <a:gd name="connsiteX50" fmla="*/ 5404223 w 5552708"/>
              <a:gd name="connsiteY50" fmla="*/ 1607549 h 6858000"/>
              <a:gd name="connsiteX51" fmla="*/ 5403003 w 5552708"/>
              <a:gd name="connsiteY51" fmla="*/ 1607994 h 6858000"/>
              <a:gd name="connsiteX52" fmla="*/ 5404366 w 5552708"/>
              <a:gd name="connsiteY52" fmla="*/ 1640580 h 6858000"/>
              <a:gd name="connsiteX53" fmla="*/ 5402429 w 5552708"/>
              <a:gd name="connsiteY53" fmla="*/ 1644617 h 6858000"/>
              <a:gd name="connsiteX54" fmla="*/ 5406027 w 5552708"/>
              <a:gd name="connsiteY54" fmla="*/ 1666228 h 6858000"/>
              <a:gd name="connsiteX55" fmla="*/ 5409538 w 5552708"/>
              <a:gd name="connsiteY55" fmla="*/ 1680703 h 6858000"/>
              <a:gd name="connsiteX56" fmla="*/ 5405582 w 5552708"/>
              <a:gd name="connsiteY56" fmla="*/ 1870222 h 6858000"/>
              <a:gd name="connsiteX57" fmla="*/ 5418948 w 5552708"/>
              <a:gd name="connsiteY57" fmla="*/ 1979530 h 6858000"/>
              <a:gd name="connsiteX58" fmla="*/ 5405060 w 5552708"/>
              <a:gd name="connsiteY58" fmla="*/ 2051964 h 6858000"/>
              <a:gd name="connsiteX59" fmla="*/ 5378701 w 5552708"/>
              <a:gd name="connsiteY59" fmla="*/ 2073120 h 6858000"/>
              <a:gd name="connsiteX60" fmla="*/ 5366006 w 5552708"/>
              <a:gd name="connsiteY60" fmla="*/ 2256053 h 6858000"/>
              <a:gd name="connsiteX61" fmla="*/ 5352501 w 5552708"/>
              <a:gd name="connsiteY61" fmla="*/ 2301374 h 6858000"/>
              <a:gd name="connsiteX62" fmla="*/ 5361572 w 5552708"/>
              <a:gd name="connsiteY62" fmla="*/ 2344135 h 6858000"/>
              <a:gd name="connsiteX63" fmla="*/ 5351776 w 5552708"/>
              <a:gd name="connsiteY63" fmla="*/ 2360013 h 6858000"/>
              <a:gd name="connsiteX64" fmla="*/ 5349856 w 5552708"/>
              <a:gd name="connsiteY64" fmla="*/ 2362723 h 6858000"/>
              <a:gd name="connsiteX65" fmla="*/ 5347182 w 5552708"/>
              <a:gd name="connsiteY65" fmla="*/ 2374239 h 6858000"/>
              <a:gd name="connsiteX66" fmla="*/ 5340172 w 5552708"/>
              <a:gd name="connsiteY66" fmla="*/ 2376629 h 6858000"/>
              <a:gd name="connsiteX67" fmla="*/ 5331662 w 5552708"/>
              <a:gd name="connsiteY67" fmla="*/ 2393351 h 6858000"/>
              <a:gd name="connsiteX68" fmla="*/ 5328482 w 5552708"/>
              <a:gd name="connsiteY68" fmla="*/ 2414790 h 6858000"/>
              <a:gd name="connsiteX69" fmla="*/ 5316501 w 5552708"/>
              <a:gd name="connsiteY69" fmla="*/ 2490864 h 6858000"/>
              <a:gd name="connsiteX70" fmla="*/ 5318378 w 5552708"/>
              <a:gd name="connsiteY70" fmla="*/ 2503797 h 6858000"/>
              <a:gd name="connsiteX71" fmla="*/ 5307008 w 5552708"/>
              <a:gd name="connsiteY71" fmla="*/ 2543608 h 6858000"/>
              <a:gd name="connsiteX72" fmla="*/ 5300817 w 5552708"/>
              <a:gd name="connsiteY72" fmla="*/ 2579627 h 6858000"/>
              <a:gd name="connsiteX73" fmla="*/ 5300491 w 5552708"/>
              <a:gd name="connsiteY73" fmla="*/ 2603469 h 6858000"/>
              <a:gd name="connsiteX74" fmla="*/ 5297327 w 5552708"/>
              <a:gd name="connsiteY74" fmla="*/ 2609298 h 6858000"/>
              <a:gd name="connsiteX75" fmla="*/ 5292648 w 5552708"/>
              <a:gd name="connsiteY75" fmla="*/ 2632709 h 6858000"/>
              <a:gd name="connsiteX76" fmla="*/ 5294499 w 5552708"/>
              <a:gd name="connsiteY76" fmla="*/ 2645215 h 6858000"/>
              <a:gd name="connsiteX77" fmla="*/ 5284921 w 5552708"/>
              <a:gd name="connsiteY77" fmla="*/ 2655995 h 6858000"/>
              <a:gd name="connsiteX78" fmla="*/ 5278681 w 5552708"/>
              <a:gd name="connsiteY78" fmla="*/ 2658097 h 6858000"/>
              <a:gd name="connsiteX79" fmla="*/ 5279052 w 5552708"/>
              <a:gd name="connsiteY79" fmla="*/ 2675265 h 6858000"/>
              <a:gd name="connsiteX80" fmla="*/ 5271485 w 5552708"/>
              <a:gd name="connsiteY80" fmla="*/ 2688260 h 6858000"/>
              <a:gd name="connsiteX81" fmla="*/ 5273609 w 5552708"/>
              <a:gd name="connsiteY81" fmla="*/ 2700785 h 6858000"/>
              <a:gd name="connsiteX82" fmla="*/ 5272098 w 5552708"/>
              <a:gd name="connsiteY82" fmla="*/ 2705655 h 6858000"/>
              <a:gd name="connsiteX83" fmla="*/ 5267605 w 5552708"/>
              <a:gd name="connsiteY83" fmla="*/ 2717660 h 6858000"/>
              <a:gd name="connsiteX84" fmla="*/ 5258449 w 5552708"/>
              <a:gd name="connsiteY84" fmla="*/ 2738177 h 6858000"/>
              <a:gd name="connsiteX85" fmla="*/ 5256679 w 5552708"/>
              <a:gd name="connsiteY85" fmla="*/ 2744727 h 6858000"/>
              <a:gd name="connsiteX86" fmla="*/ 5245116 w 5552708"/>
              <a:gd name="connsiteY86" fmla="*/ 2757932 h 6858000"/>
              <a:gd name="connsiteX87" fmla="*/ 5233122 w 5552708"/>
              <a:gd name="connsiteY87" fmla="*/ 2784915 h 6858000"/>
              <a:gd name="connsiteX88" fmla="*/ 5197792 w 5552708"/>
              <a:gd name="connsiteY88" fmla="*/ 2830475 h 6858000"/>
              <a:gd name="connsiteX89" fmla="*/ 5180199 w 5552708"/>
              <a:gd name="connsiteY89" fmla="*/ 2857691 h 6858000"/>
              <a:gd name="connsiteX90" fmla="*/ 5164940 w 5552708"/>
              <a:gd name="connsiteY90" fmla="*/ 2875644 h 6858000"/>
              <a:gd name="connsiteX91" fmla="*/ 5139323 w 5552708"/>
              <a:gd name="connsiteY91" fmla="*/ 2931296 h 6858000"/>
              <a:gd name="connsiteX92" fmla="*/ 5102390 w 5552708"/>
              <a:gd name="connsiteY92" fmla="*/ 3027705 h 6858000"/>
              <a:gd name="connsiteX93" fmla="*/ 5093321 w 5552708"/>
              <a:gd name="connsiteY93" fmla="*/ 3047244 h 6858000"/>
              <a:gd name="connsiteX94" fmla="*/ 5080729 w 5552708"/>
              <a:gd name="connsiteY94" fmla="*/ 3060118 h 6858000"/>
              <a:gd name="connsiteX95" fmla="*/ 5073626 w 5552708"/>
              <a:gd name="connsiteY95" fmla="*/ 3059690 h 6858000"/>
              <a:gd name="connsiteX96" fmla="*/ 5067867 w 5552708"/>
              <a:gd name="connsiteY96" fmla="*/ 3069806 h 6858000"/>
              <a:gd name="connsiteX97" fmla="*/ 5065335 w 5552708"/>
              <a:gd name="connsiteY97" fmla="*/ 3071678 h 6858000"/>
              <a:gd name="connsiteX98" fmla="*/ 5051806 w 5552708"/>
              <a:gd name="connsiteY98" fmla="*/ 3083233 h 6858000"/>
              <a:gd name="connsiteX99" fmla="*/ 5047824 w 5552708"/>
              <a:gd name="connsiteY99" fmla="*/ 3128247 h 6858000"/>
              <a:gd name="connsiteX100" fmla="*/ 5022444 w 5552708"/>
              <a:gd name="connsiteY100" fmla="*/ 3166893 h 6858000"/>
              <a:gd name="connsiteX101" fmla="*/ 4961916 w 5552708"/>
              <a:gd name="connsiteY101" fmla="*/ 3312149 h 6858000"/>
              <a:gd name="connsiteX102" fmla="*/ 4928070 w 5552708"/>
              <a:gd name="connsiteY102" fmla="*/ 3349450 h 6858000"/>
              <a:gd name="connsiteX103" fmla="*/ 4858652 w 5552708"/>
              <a:gd name="connsiteY103" fmla="*/ 3443841 h 6858000"/>
              <a:gd name="connsiteX104" fmla="*/ 4821392 w 5552708"/>
              <a:gd name="connsiteY104" fmla="*/ 3661714 h 6858000"/>
              <a:gd name="connsiteX105" fmla="*/ 4825147 w 5552708"/>
              <a:gd name="connsiteY105" fmla="*/ 3676668 h 6858000"/>
              <a:gd name="connsiteX106" fmla="*/ 4824341 w 5552708"/>
              <a:gd name="connsiteY106" fmla="*/ 3691352 h 6858000"/>
              <a:gd name="connsiteX107" fmla="*/ 4822735 w 5552708"/>
              <a:gd name="connsiteY107" fmla="*/ 3692500 h 6858000"/>
              <a:gd name="connsiteX108" fmla="*/ 4817318 w 5552708"/>
              <a:gd name="connsiteY108" fmla="*/ 3707640 h 6858000"/>
              <a:gd name="connsiteX109" fmla="*/ 4819146 w 5552708"/>
              <a:gd name="connsiteY109" fmla="*/ 3712253 h 6858000"/>
              <a:gd name="connsiteX110" fmla="*/ 4816373 w 5552708"/>
              <a:gd name="connsiteY110" fmla="*/ 3723048 h 6858000"/>
              <a:gd name="connsiteX111" fmla="*/ 4813460 w 5552708"/>
              <a:gd name="connsiteY111" fmla="*/ 3745409 h 6858000"/>
              <a:gd name="connsiteX112" fmla="*/ 4810527 w 5552708"/>
              <a:gd name="connsiteY112" fmla="*/ 3748566 h 6858000"/>
              <a:gd name="connsiteX113" fmla="*/ 4742720 w 5552708"/>
              <a:gd name="connsiteY113" fmla="*/ 3828954 h 6858000"/>
              <a:gd name="connsiteX114" fmla="*/ 4731784 w 5552708"/>
              <a:gd name="connsiteY114" fmla="*/ 3868871 h 6858000"/>
              <a:gd name="connsiteX115" fmla="*/ 4731481 w 5552708"/>
              <a:gd name="connsiteY115" fmla="*/ 3868898 h 6858000"/>
              <a:gd name="connsiteX116" fmla="*/ 4728490 w 5552708"/>
              <a:gd name="connsiteY116" fmla="*/ 3875525 h 6858000"/>
              <a:gd name="connsiteX117" fmla="*/ 4727500 w 5552708"/>
              <a:gd name="connsiteY117" fmla="*/ 3880683 h 6858000"/>
              <a:gd name="connsiteX118" fmla="*/ 4719663 w 5552708"/>
              <a:gd name="connsiteY118" fmla="*/ 3896892 h 6858000"/>
              <a:gd name="connsiteX119" fmla="*/ 4715899 w 5552708"/>
              <a:gd name="connsiteY119" fmla="*/ 3897345 h 6858000"/>
              <a:gd name="connsiteX120" fmla="*/ 4715832 w 5552708"/>
              <a:gd name="connsiteY120" fmla="*/ 3898632 h 6858000"/>
              <a:gd name="connsiteX121" fmla="*/ 4618476 w 5552708"/>
              <a:gd name="connsiteY121" fmla="*/ 4076334 h 6858000"/>
              <a:gd name="connsiteX122" fmla="*/ 4576303 w 5552708"/>
              <a:gd name="connsiteY122" fmla="*/ 4154580 h 6858000"/>
              <a:gd name="connsiteX123" fmla="*/ 4536795 w 5552708"/>
              <a:gd name="connsiteY123" fmla="*/ 4186216 h 6858000"/>
              <a:gd name="connsiteX124" fmla="*/ 4534335 w 5552708"/>
              <a:gd name="connsiteY124" fmla="*/ 4190678 h 6858000"/>
              <a:gd name="connsiteX125" fmla="*/ 4532585 w 5552708"/>
              <a:gd name="connsiteY125" fmla="*/ 4203860 h 6858000"/>
              <a:gd name="connsiteX126" fmla="*/ 4532745 w 5552708"/>
              <a:gd name="connsiteY126" fmla="*/ 4208983 h 6858000"/>
              <a:gd name="connsiteX127" fmla="*/ 4531239 w 5552708"/>
              <a:gd name="connsiteY127" fmla="*/ 4216126 h 6858000"/>
              <a:gd name="connsiteX128" fmla="*/ 4530941 w 5552708"/>
              <a:gd name="connsiteY128" fmla="*/ 4216251 h 6858000"/>
              <a:gd name="connsiteX129" fmla="*/ 4530039 w 5552708"/>
              <a:gd name="connsiteY129" fmla="*/ 4223045 h 6858000"/>
              <a:gd name="connsiteX130" fmla="*/ 4528920 w 5552708"/>
              <a:gd name="connsiteY130" fmla="*/ 4256957 h 6858000"/>
              <a:gd name="connsiteX131" fmla="*/ 4495092 w 5552708"/>
              <a:gd name="connsiteY131" fmla="*/ 4295227 h 6858000"/>
              <a:gd name="connsiteX132" fmla="*/ 4487069 w 5552708"/>
              <a:gd name="connsiteY132" fmla="*/ 4312260 h 6858000"/>
              <a:gd name="connsiteX133" fmla="*/ 4481391 w 5552708"/>
              <a:gd name="connsiteY133" fmla="*/ 4321074 h 6858000"/>
              <a:gd name="connsiteX134" fmla="*/ 4480140 w 5552708"/>
              <a:gd name="connsiteY134" fmla="*/ 4321443 h 6858000"/>
              <a:gd name="connsiteX135" fmla="*/ 4479199 w 5552708"/>
              <a:gd name="connsiteY135" fmla="*/ 4353976 h 6858000"/>
              <a:gd name="connsiteX136" fmla="*/ 4476976 w 5552708"/>
              <a:gd name="connsiteY136" fmla="*/ 4357874 h 6858000"/>
              <a:gd name="connsiteX137" fmla="*/ 4479044 w 5552708"/>
              <a:gd name="connsiteY137" fmla="*/ 4379621 h 6858000"/>
              <a:gd name="connsiteX138" fmla="*/ 4478683 w 5552708"/>
              <a:gd name="connsiteY138" fmla="*/ 4390568 h 6858000"/>
              <a:gd name="connsiteX139" fmla="*/ 4481532 w 5552708"/>
              <a:gd name="connsiteY139" fmla="*/ 4394254 h 6858000"/>
              <a:gd name="connsiteX140" fmla="*/ 4479499 w 5552708"/>
              <a:gd name="connsiteY140" fmla="*/ 4410114 h 6858000"/>
              <a:gd name="connsiteX141" fmla="*/ 4478153 w 5552708"/>
              <a:gd name="connsiteY141" fmla="*/ 4411710 h 6858000"/>
              <a:gd name="connsiteX142" fmla="*/ 4480616 w 5552708"/>
              <a:gd name="connsiteY142" fmla="*/ 4425622 h 6858000"/>
              <a:gd name="connsiteX143" fmla="*/ 4487688 w 5552708"/>
              <a:gd name="connsiteY143" fmla="*/ 4438292 h 6858000"/>
              <a:gd name="connsiteX144" fmla="*/ 4454727 w 5552708"/>
              <a:gd name="connsiteY144" fmla="*/ 4569970 h 6858000"/>
              <a:gd name="connsiteX145" fmla="*/ 4469804 w 5552708"/>
              <a:gd name="connsiteY145" fmla="*/ 4692415 h 6858000"/>
              <a:gd name="connsiteX146" fmla="*/ 4450795 w 5552708"/>
              <a:gd name="connsiteY146" fmla="*/ 4763659 h 6858000"/>
              <a:gd name="connsiteX147" fmla="*/ 4422945 w 5552708"/>
              <a:gd name="connsiteY147" fmla="*/ 4783049 h 6858000"/>
              <a:gd name="connsiteX148" fmla="*/ 4397314 w 5552708"/>
              <a:gd name="connsiteY148" fmla="*/ 4964397 h 6858000"/>
              <a:gd name="connsiteX149" fmla="*/ 4380606 w 5552708"/>
              <a:gd name="connsiteY149" fmla="*/ 5008665 h 6858000"/>
              <a:gd name="connsiteX150" fmla="*/ 4386649 w 5552708"/>
              <a:gd name="connsiteY150" fmla="*/ 5051823 h 6858000"/>
              <a:gd name="connsiteX151" fmla="*/ 4375733 w 5552708"/>
              <a:gd name="connsiteY151" fmla="*/ 5067011 h 6858000"/>
              <a:gd name="connsiteX152" fmla="*/ 4373624 w 5552708"/>
              <a:gd name="connsiteY152" fmla="*/ 5069584 h 6858000"/>
              <a:gd name="connsiteX153" fmla="*/ 4370134 w 5552708"/>
              <a:gd name="connsiteY153" fmla="*/ 5080883 h 6858000"/>
              <a:gd name="connsiteX154" fmla="*/ 4362957 w 5552708"/>
              <a:gd name="connsiteY154" fmla="*/ 5082819 h 6858000"/>
              <a:gd name="connsiteX155" fmla="*/ 4333195 w 5552708"/>
              <a:gd name="connsiteY155" fmla="*/ 5221840 h 6858000"/>
              <a:gd name="connsiteX156" fmla="*/ 4320037 w 5552708"/>
              <a:gd name="connsiteY156" fmla="*/ 5281999 h 6858000"/>
              <a:gd name="connsiteX157" fmla="*/ 4308816 w 5552708"/>
              <a:gd name="connsiteY157" fmla="*/ 5303704 h 6858000"/>
              <a:gd name="connsiteX158" fmla="*/ 4272244 w 5552708"/>
              <a:gd name="connsiteY158" fmla="*/ 5388756 h 6858000"/>
              <a:gd name="connsiteX159" fmla="*/ 4246915 w 5552708"/>
              <a:gd name="connsiteY159" fmla="*/ 5462809 h 6858000"/>
              <a:gd name="connsiteX160" fmla="*/ 4255030 w 5552708"/>
              <a:gd name="connsiteY160" fmla="*/ 5521632 h 6858000"/>
              <a:gd name="connsiteX161" fmla="*/ 4249277 w 5552708"/>
              <a:gd name="connsiteY161" fmla="*/ 5525636 h 6858000"/>
              <a:gd name="connsiteX162" fmla="*/ 4241924 w 5552708"/>
              <a:gd name="connsiteY162" fmla="*/ 5563850 h 6858000"/>
              <a:gd name="connsiteX163" fmla="*/ 4248240 w 5552708"/>
              <a:gd name="connsiteY163" fmla="*/ 5703386 h 6858000"/>
              <a:gd name="connsiteX164" fmla="*/ 4232982 w 5552708"/>
              <a:gd name="connsiteY164" fmla="*/ 5777907 h 6858000"/>
              <a:gd name="connsiteX165" fmla="*/ 4222394 w 5552708"/>
              <a:gd name="connsiteY165" fmla="*/ 5803443 h 6858000"/>
              <a:gd name="connsiteX166" fmla="*/ 4204974 w 5552708"/>
              <a:gd name="connsiteY166" fmla="*/ 5846279 h 6858000"/>
              <a:gd name="connsiteX167" fmla="*/ 4179217 w 5552708"/>
              <a:gd name="connsiteY167" fmla="*/ 5876046 h 6858000"/>
              <a:gd name="connsiteX168" fmla="*/ 4169698 w 5552708"/>
              <a:gd name="connsiteY168" fmla="*/ 5912761 h 6858000"/>
              <a:gd name="connsiteX169" fmla="*/ 4183963 w 5552708"/>
              <a:gd name="connsiteY169" fmla="*/ 5924201 h 6858000"/>
              <a:gd name="connsiteX170" fmla="*/ 4143073 w 5552708"/>
              <a:gd name="connsiteY170" fmla="*/ 6020347 h 6858000"/>
              <a:gd name="connsiteX171" fmla="*/ 4132699 w 5552708"/>
              <a:gd name="connsiteY171" fmla="*/ 6054447 h 6858000"/>
              <a:gd name="connsiteX172" fmla="*/ 4099744 w 5552708"/>
              <a:gd name="connsiteY172" fmla="*/ 6146773 h 6858000"/>
              <a:gd name="connsiteX173" fmla="*/ 4063216 w 5552708"/>
              <a:gd name="connsiteY173" fmla="*/ 6238624 h 6858000"/>
              <a:gd name="connsiteX174" fmla="*/ 4021696 w 5552708"/>
              <a:gd name="connsiteY174" fmla="*/ 6289517 h 6858000"/>
              <a:gd name="connsiteX175" fmla="*/ 3993817 w 5552708"/>
              <a:gd name="connsiteY175" fmla="*/ 6365399 h 6858000"/>
              <a:gd name="connsiteX176" fmla="*/ 3986236 w 5552708"/>
              <a:gd name="connsiteY176" fmla="*/ 6377584 h 6858000"/>
              <a:gd name="connsiteX177" fmla="*/ 3911599 w 5552708"/>
              <a:gd name="connsiteY177" fmla="*/ 6509659 h 6858000"/>
              <a:gd name="connsiteX178" fmla="*/ 3858869 w 5552708"/>
              <a:gd name="connsiteY178" fmla="*/ 6582751 h 6858000"/>
              <a:gd name="connsiteX179" fmla="*/ 3770950 w 5552708"/>
              <a:gd name="connsiteY179" fmla="*/ 6757987 h 6858000"/>
              <a:gd name="connsiteX180" fmla="*/ 3749766 w 5552708"/>
              <a:gd name="connsiteY180" fmla="*/ 6858000 h 6858000"/>
              <a:gd name="connsiteX181" fmla="*/ 12348 w 5552708"/>
              <a:gd name="connsiteY181" fmla="*/ 6858000 h 6858000"/>
              <a:gd name="connsiteX182" fmla="*/ 0 w 5552708"/>
              <a:gd name="connsiteY182" fmla="*/ 67256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5552708" h="6858000">
                <a:moveTo>
                  <a:pt x="0" y="0"/>
                </a:moveTo>
                <a:lnTo>
                  <a:pt x="5443651" y="0"/>
                </a:lnTo>
                <a:lnTo>
                  <a:pt x="5443781" y="512"/>
                </a:lnTo>
                <a:cubicBezTo>
                  <a:pt x="5446206" y="7309"/>
                  <a:pt x="5449083" y="15278"/>
                  <a:pt x="5444033" y="20501"/>
                </a:cubicBezTo>
                <a:cubicBezTo>
                  <a:pt x="5435420" y="27795"/>
                  <a:pt x="5439966" y="35996"/>
                  <a:pt x="5439390" y="44768"/>
                </a:cubicBezTo>
                <a:cubicBezTo>
                  <a:pt x="5431962" y="55410"/>
                  <a:pt x="5437588" y="94208"/>
                  <a:pt x="5443913" y="104988"/>
                </a:cubicBezTo>
                <a:cubicBezTo>
                  <a:pt x="5467308" y="131885"/>
                  <a:pt x="5440518" y="182050"/>
                  <a:pt x="5458241" y="204162"/>
                </a:cubicBezTo>
                <a:cubicBezTo>
                  <a:pt x="5460281" y="211583"/>
                  <a:pt x="5460566" y="218611"/>
                  <a:pt x="5459763" y="225360"/>
                </a:cubicBezTo>
                <a:lnTo>
                  <a:pt x="5454996" y="243902"/>
                </a:lnTo>
                <a:lnTo>
                  <a:pt x="5448597" y="248483"/>
                </a:lnTo>
                <a:lnTo>
                  <a:pt x="5448458" y="260196"/>
                </a:lnTo>
                <a:lnTo>
                  <a:pt x="5447150" y="263377"/>
                </a:lnTo>
                <a:cubicBezTo>
                  <a:pt x="5448938" y="273127"/>
                  <a:pt x="5457762" y="301628"/>
                  <a:pt x="5459187" y="318691"/>
                </a:cubicBezTo>
                <a:cubicBezTo>
                  <a:pt x="5456617" y="351374"/>
                  <a:pt x="5481393" y="329570"/>
                  <a:pt x="5455708" y="365759"/>
                </a:cubicBezTo>
                <a:cubicBezTo>
                  <a:pt x="5472236" y="419311"/>
                  <a:pt x="5443611" y="447897"/>
                  <a:pt x="5473651" y="492182"/>
                </a:cubicBezTo>
                <a:cubicBezTo>
                  <a:pt x="5483259" y="556102"/>
                  <a:pt x="5473858" y="624576"/>
                  <a:pt x="5481453" y="689666"/>
                </a:cubicBezTo>
                <a:cubicBezTo>
                  <a:pt x="5481825" y="737836"/>
                  <a:pt x="5505966" y="768312"/>
                  <a:pt x="5488233" y="816332"/>
                </a:cubicBezTo>
                <a:cubicBezTo>
                  <a:pt x="5492515" y="818482"/>
                  <a:pt x="5526923" y="887911"/>
                  <a:pt x="5529718" y="891550"/>
                </a:cubicBezTo>
                <a:lnTo>
                  <a:pt x="5536104" y="903318"/>
                </a:lnTo>
                <a:lnTo>
                  <a:pt x="5535257" y="905308"/>
                </a:lnTo>
                <a:cubicBezTo>
                  <a:pt x="5534066" y="913418"/>
                  <a:pt x="5535399" y="917837"/>
                  <a:pt x="5537840" y="920621"/>
                </a:cubicBezTo>
                <a:lnTo>
                  <a:pt x="5541663" y="922876"/>
                </a:lnTo>
                <a:lnTo>
                  <a:pt x="5544456" y="933037"/>
                </a:lnTo>
                <a:lnTo>
                  <a:pt x="5552708" y="952132"/>
                </a:lnTo>
                <a:lnTo>
                  <a:pt x="5551675" y="956570"/>
                </a:lnTo>
                <a:lnTo>
                  <a:pt x="5531341" y="1064863"/>
                </a:lnTo>
                <a:cubicBezTo>
                  <a:pt x="5534620" y="1074818"/>
                  <a:pt x="5537566" y="1085372"/>
                  <a:pt x="5539998" y="1096340"/>
                </a:cubicBezTo>
                <a:lnTo>
                  <a:pt x="5541075" y="1102915"/>
                </a:lnTo>
                <a:lnTo>
                  <a:pt x="5540822" y="1103143"/>
                </a:lnTo>
                <a:cubicBezTo>
                  <a:pt x="5540471" y="1104784"/>
                  <a:pt x="5540605" y="1107024"/>
                  <a:pt x="5541413" y="1110274"/>
                </a:cubicBezTo>
                <a:lnTo>
                  <a:pt x="5543038" y="1114901"/>
                </a:lnTo>
                <a:cubicBezTo>
                  <a:pt x="5543735" y="1119151"/>
                  <a:pt x="5544432" y="1123402"/>
                  <a:pt x="5545128" y="1127652"/>
                </a:cubicBezTo>
                <a:lnTo>
                  <a:pt x="5544028" y="1132698"/>
                </a:lnTo>
                <a:cubicBezTo>
                  <a:pt x="5534609" y="1151029"/>
                  <a:pt x="5496304" y="1149042"/>
                  <a:pt x="5514811" y="1177140"/>
                </a:cubicBezTo>
                <a:cubicBezTo>
                  <a:pt x="5509719" y="1211798"/>
                  <a:pt x="5486957" y="1231445"/>
                  <a:pt x="5496402" y="1265293"/>
                </a:cubicBezTo>
                <a:cubicBezTo>
                  <a:pt x="5491550" y="1297727"/>
                  <a:pt x="5479431" y="1324727"/>
                  <a:pt x="5481620" y="1353039"/>
                </a:cubicBezTo>
                <a:cubicBezTo>
                  <a:pt x="5473631" y="1363324"/>
                  <a:pt x="5469597" y="1373497"/>
                  <a:pt x="5477938" y="1385038"/>
                </a:cubicBezTo>
                <a:cubicBezTo>
                  <a:pt x="5470625" y="1414924"/>
                  <a:pt x="5455771" y="1420367"/>
                  <a:pt x="5464009" y="1441067"/>
                </a:cubicBezTo>
                <a:cubicBezTo>
                  <a:pt x="5439287" y="1455035"/>
                  <a:pt x="5447714" y="1457216"/>
                  <a:pt x="5453063" y="1466104"/>
                </a:cubicBezTo>
                <a:cubicBezTo>
                  <a:pt x="5453164" y="1466506"/>
                  <a:pt x="5453267" y="1466908"/>
                  <a:pt x="5453368" y="1467310"/>
                </a:cubicBezTo>
                <a:lnTo>
                  <a:pt x="5449849" y="1469198"/>
                </a:lnTo>
                <a:lnTo>
                  <a:pt x="5447717" y="1473816"/>
                </a:lnTo>
                <a:lnTo>
                  <a:pt x="5446906" y="1487106"/>
                </a:lnTo>
                <a:cubicBezTo>
                  <a:pt x="5447081" y="1488810"/>
                  <a:pt x="5447254" y="1490514"/>
                  <a:pt x="5447429" y="1492218"/>
                </a:cubicBezTo>
                <a:cubicBezTo>
                  <a:pt x="5447480" y="1495695"/>
                  <a:pt x="5447119" y="1497953"/>
                  <a:pt x="5446434" y="1499455"/>
                </a:cubicBezTo>
                <a:lnTo>
                  <a:pt x="5446146" y="1499600"/>
                </a:lnTo>
                <a:lnTo>
                  <a:pt x="5445728" y="1506449"/>
                </a:lnTo>
                <a:cubicBezTo>
                  <a:pt x="5445627" y="1518090"/>
                  <a:pt x="5446096" y="1529498"/>
                  <a:pt x="5447013" y="1540420"/>
                </a:cubicBezTo>
                <a:cubicBezTo>
                  <a:pt x="5431084" y="1547368"/>
                  <a:pt x="5443219" y="1588924"/>
                  <a:pt x="5416036" y="1580834"/>
                </a:cubicBezTo>
                <a:cubicBezTo>
                  <a:pt x="5416447" y="1595454"/>
                  <a:pt x="5426812" y="1605684"/>
                  <a:pt x="5409252" y="1598373"/>
                </a:cubicBezTo>
                <a:cubicBezTo>
                  <a:pt x="5408864" y="1603115"/>
                  <a:pt x="5406927" y="1605804"/>
                  <a:pt x="5404223" y="1607549"/>
                </a:cubicBezTo>
                <a:lnTo>
                  <a:pt x="5403003" y="1607994"/>
                </a:lnTo>
                <a:lnTo>
                  <a:pt x="5404366" y="1640580"/>
                </a:lnTo>
                <a:lnTo>
                  <a:pt x="5402429" y="1644617"/>
                </a:lnTo>
                <a:cubicBezTo>
                  <a:pt x="5403628" y="1651821"/>
                  <a:pt x="5404828" y="1659024"/>
                  <a:pt x="5406027" y="1666228"/>
                </a:cubicBezTo>
                <a:lnTo>
                  <a:pt x="5409538" y="1680703"/>
                </a:lnTo>
                <a:lnTo>
                  <a:pt x="5405582" y="1870222"/>
                </a:lnTo>
                <a:cubicBezTo>
                  <a:pt x="5407505" y="1917082"/>
                  <a:pt x="5419912" y="1922890"/>
                  <a:pt x="5418948" y="1979530"/>
                </a:cubicBezTo>
                <a:cubicBezTo>
                  <a:pt x="5381653" y="1974789"/>
                  <a:pt x="5447295" y="2092994"/>
                  <a:pt x="5405060" y="2051964"/>
                </a:cubicBezTo>
                <a:cubicBezTo>
                  <a:pt x="5406099" y="2068965"/>
                  <a:pt x="5389286" y="2084064"/>
                  <a:pt x="5378701" y="2073120"/>
                </a:cubicBezTo>
                <a:cubicBezTo>
                  <a:pt x="5397285" y="2126878"/>
                  <a:pt x="5362129" y="2197651"/>
                  <a:pt x="5366006" y="2256053"/>
                </a:cubicBezTo>
                <a:cubicBezTo>
                  <a:pt x="5334011" y="2283221"/>
                  <a:pt x="5362023" y="2269954"/>
                  <a:pt x="5352501" y="2301374"/>
                </a:cubicBezTo>
                <a:cubicBezTo>
                  <a:pt x="5379308" y="2296096"/>
                  <a:pt x="5332887" y="2338416"/>
                  <a:pt x="5361572" y="2344135"/>
                </a:cubicBezTo>
                <a:cubicBezTo>
                  <a:pt x="5358931" y="2349671"/>
                  <a:pt x="5355467" y="2354856"/>
                  <a:pt x="5351776" y="2360013"/>
                </a:cubicBezTo>
                <a:lnTo>
                  <a:pt x="5349856" y="2362723"/>
                </a:lnTo>
                <a:lnTo>
                  <a:pt x="5347182" y="2374239"/>
                </a:lnTo>
                <a:lnTo>
                  <a:pt x="5340172" y="2376629"/>
                </a:lnTo>
                <a:lnTo>
                  <a:pt x="5331662" y="2393351"/>
                </a:lnTo>
                <a:cubicBezTo>
                  <a:pt x="5329441" y="2399746"/>
                  <a:pt x="5328181" y="2406782"/>
                  <a:pt x="5328482" y="2414790"/>
                </a:cubicBezTo>
                <a:cubicBezTo>
                  <a:pt x="5337359" y="2435605"/>
                  <a:pt x="5319289" y="2463646"/>
                  <a:pt x="5316501" y="2490864"/>
                </a:cubicBezTo>
                <a:cubicBezTo>
                  <a:pt x="5317127" y="2495175"/>
                  <a:pt x="5317754" y="2499486"/>
                  <a:pt x="5318378" y="2503797"/>
                </a:cubicBezTo>
                <a:lnTo>
                  <a:pt x="5307008" y="2543608"/>
                </a:lnTo>
                <a:cubicBezTo>
                  <a:pt x="5304307" y="2555015"/>
                  <a:pt x="5302094" y="2566933"/>
                  <a:pt x="5300817" y="2579627"/>
                </a:cubicBezTo>
                <a:lnTo>
                  <a:pt x="5300491" y="2603469"/>
                </a:lnTo>
                <a:lnTo>
                  <a:pt x="5297327" y="2609298"/>
                </a:lnTo>
                <a:cubicBezTo>
                  <a:pt x="5296149" y="2620041"/>
                  <a:pt x="5302481" y="2635343"/>
                  <a:pt x="5292648" y="2632709"/>
                </a:cubicBezTo>
                <a:lnTo>
                  <a:pt x="5294499" y="2645215"/>
                </a:lnTo>
                <a:lnTo>
                  <a:pt x="5284921" y="2655995"/>
                </a:lnTo>
                <a:cubicBezTo>
                  <a:pt x="5282893" y="2657043"/>
                  <a:pt x="5280790" y="2657749"/>
                  <a:pt x="5278681" y="2658097"/>
                </a:cubicBezTo>
                <a:lnTo>
                  <a:pt x="5279052" y="2675265"/>
                </a:lnTo>
                <a:lnTo>
                  <a:pt x="5271485" y="2688260"/>
                </a:lnTo>
                <a:cubicBezTo>
                  <a:pt x="5272192" y="2692435"/>
                  <a:pt x="5272901" y="2696610"/>
                  <a:pt x="5273609" y="2700785"/>
                </a:cubicBezTo>
                <a:lnTo>
                  <a:pt x="5272098" y="2705655"/>
                </a:lnTo>
                <a:lnTo>
                  <a:pt x="5267605" y="2717660"/>
                </a:lnTo>
                <a:cubicBezTo>
                  <a:pt x="5264770" y="2723740"/>
                  <a:pt x="5261426" y="2730522"/>
                  <a:pt x="5258449" y="2738177"/>
                </a:cubicBezTo>
                <a:lnTo>
                  <a:pt x="5256679" y="2744727"/>
                </a:lnTo>
                <a:lnTo>
                  <a:pt x="5245116" y="2757932"/>
                </a:lnTo>
                <a:cubicBezTo>
                  <a:pt x="5236430" y="2767502"/>
                  <a:pt x="5230416" y="2775146"/>
                  <a:pt x="5233122" y="2784915"/>
                </a:cubicBezTo>
                <a:cubicBezTo>
                  <a:pt x="5221620" y="2799359"/>
                  <a:pt x="5193828" y="2806744"/>
                  <a:pt x="5197792" y="2830475"/>
                </a:cubicBezTo>
                <a:cubicBezTo>
                  <a:pt x="5186798" y="2821932"/>
                  <a:pt x="5192955" y="2855565"/>
                  <a:pt x="5180199" y="2857691"/>
                </a:cubicBezTo>
                <a:cubicBezTo>
                  <a:pt x="5170100" y="2858096"/>
                  <a:pt x="5169614" y="2868393"/>
                  <a:pt x="5164940" y="2875644"/>
                </a:cubicBezTo>
                <a:cubicBezTo>
                  <a:pt x="5154127" y="2879787"/>
                  <a:pt x="5139696" y="2917521"/>
                  <a:pt x="5139323" y="2931296"/>
                </a:cubicBezTo>
                <a:cubicBezTo>
                  <a:pt x="5144210" y="2970932"/>
                  <a:pt x="5099528" y="2996158"/>
                  <a:pt x="5102390" y="3027705"/>
                </a:cubicBezTo>
                <a:cubicBezTo>
                  <a:pt x="5100365" y="3035586"/>
                  <a:pt x="5097192" y="3041915"/>
                  <a:pt x="5093321" y="3047244"/>
                </a:cubicBezTo>
                <a:lnTo>
                  <a:pt x="5080729" y="3060118"/>
                </a:lnTo>
                <a:lnTo>
                  <a:pt x="5073626" y="3059690"/>
                </a:lnTo>
                <a:lnTo>
                  <a:pt x="5067867" y="3069806"/>
                </a:lnTo>
                <a:lnTo>
                  <a:pt x="5065335" y="3071678"/>
                </a:lnTo>
                <a:cubicBezTo>
                  <a:pt x="5060475" y="3075234"/>
                  <a:pt x="5055815" y="3078901"/>
                  <a:pt x="5051806" y="3083233"/>
                </a:cubicBezTo>
                <a:cubicBezTo>
                  <a:pt x="5076417" y="3100024"/>
                  <a:pt x="5021773" y="3122856"/>
                  <a:pt x="5047824" y="3128247"/>
                </a:cubicBezTo>
                <a:cubicBezTo>
                  <a:pt x="5030083" y="3154978"/>
                  <a:pt x="5059535" y="3153095"/>
                  <a:pt x="5022444" y="3166893"/>
                </a:cubicBezTo>
                <a:cubicBezTo>
                  <a:pt x="5009215" y="3225035"/>
                  <a:pt x="4960350" y="3252747"/>
                  <a:pt x="4961916" y="3312149"/>
                </a:cubicBezTo>
                <a:cubicBezTo>
                  <a:pt x="4955371" y="3297387"/>
                  <a:pt x="4932004" y="3332561"/>
                  <a:pt x="4928070" y="3349450"/>
                </a:cubicBezTo>
                <a:cubicBezTo>
                  <a:pt x="4901199" y="3293116"/>
                  <a:pt x="4891428" y="3463059"/>
                  <a:pt x="4858652" y="3443841"/>
                </a:cubicBezTo>
                <a:cubicBezTo>
                  <a:pt x="4840872" y="3495884"/>
                  <a:pt x="4832958" y="3617975"/>
                  <a:pt x="4821392" y="3661714"/>
                </a:cubicBezTo>
                <a:cubicBezTo>
                  <a:pt x="4823621" y="3666551"/>
                  <a:pt x="4824768" y="3671561"/>
                  <a:pt x="4825147" y="3676668"/>
                </a:cubicBezTo>
                <a:lnTo>
                  <a:pt x="4824341" y="3691352"/>
                </a:lnTo>
                <a:lnTo>
                  <a:pt x="4822735" y="3692500"/>
                </a:lnTo>
                <a:cubicBezTo>
                  <a:pt x="4817912" y="3698748"/>
                  <a:pt x="4816795" y="3703524"/>
                  <a:pt x="4817318" y="3707640"/>
                </a:cubicBezTo>
                <a:lnTo>
                  <a:pt x="4819146" y="3712253"/>
                </a:lnTo>
                <a:lnTo>
                  <a:pt x="4816373" y="3723048"/>
                </a:lnTo>
                <a:lnTo>
                  <a:pt x="4813460" y="3745409"/>
                </a:lnTo>
                <a:lnTo>
                  <a:pt x="4810527" y="3748566"/>
                </a:lnTo>
                <a:cubicBezTo>
                  <a:pt x="4798737" y="3762490"/>
                  <a:pt x="4755451" y="3809983"/>
                  <a:pt x="4742720" y="3828954"/>
                </a:cubicBezTo>
                <a:lnTo>
                  <a:pt x="4731784" y="3868871"/>
                </a:lnTo>
                <a:lnTo>
                  <a:pt x="4731481" y="3868898"/>
                </a:lnTo>
                <a:cubicBezTo>
                  <a:pt x="4730422" y="3870084"/>
                  <a:pt x="4729442" y="3872132"/>
                  <a:pt x="4728490" y="3875525"/>
                </a:cubicBezTo>
                <a:lnTo>
                  <a:pt x="4727500" y="3880683"/>
                </a:lnTo>
                <a:lnTo>
                  <a:pt x="4719663" y="3896892"/>
                </a:lnTo>
                <a:lnTo>
                  <a:pt x="4715899" y="3897345"/>
                </a:lnTo>
                <a:cubicBezTo>
                  <a:pt x="4715876" y="3897775"/>
                  <a:pt x="4715854" y="3898203"/>
                  <a:pt x="4715832" y="3898632"/>
                </a:cubicBezTo>
                <a:lnTo>
                  <a:pt x="4618476" y="4076334"/>
                </a:lnTo>
                <a:cubicBezTo>
                  <a:pt x="4617399" y="4112851"/>
                  <a:pt x="4590920" y="4122978"/>
                  <a:pt x="4576303" y="4154580"/>
                </a:cubicBezTo>
                <a:cubicBezTo>
                  <a:pt x="4585172" y="4189077"/>
                  <a:pt x="4550681" y="4172136"/>
                  <a:pt x="4536795" y="4186216"/>
                </a:cubicBezTo>
                <a:lnTo>
                  <a:pt x="4534335" y="4190678"/>
                </a:lnTo>
                <a:lnTo>
                  <a:pt x="4532585" y="4203860"/>
                </a:lnTo>
                <a:cubicBezTo>
                  <a:pt x="4532638" y="4205567"/>
                  <a:pt x="4532692" y="4207276"/>
                  <a:pt x="4532745" y="4208983"/>
                </a:cubicBezTo>
                <a:cubicBezTo>
                  <a:pt x="4532551" y="4212450"/>
                  <a:pt x="4532031" y="4214675"/>
                  <a:pt x="4531239" y="4216126"/>
                </a:cubicBezTo>
                <a:lnTo>
                  <a:pt x="4530941" y="4216251"/>
                </a:lnTo>
                <a:lnTo>
                  <a:pt x="4530039" y="4223045"/>
                </a:lnTo>
                <a:cubicBezTo>
                  <a:pt x="4529114" y="4234633"/>
                  <a:pt x="4528779" y="4246020"/>
                  <a:pt x="4528920" y="4256957"/>
                </a:cubicBezTo>
                <a:cubicBezTo>
                  <a:pt x="4512505" y="4262858"/>
                  <a:pt x="4521695" y="4305010"/>
                  <a:pt x="4495092" y="4295227"/>
                </a:cubicBezTo>
                <a:cubicBezTo>
                  <a:pt x="4494469" y="4309813"/>
                  <a:pt x="4504108" y="4320656"/>
                  <a:pt x="4487069" y="4312260"/>
                </a:cubicBezTo>
                <a:cubicBezTo>
                  <a:pt x="4486347" y="4316957"/>
                  <a:pt x="4484219" y="4319510"/>
                  <a:pt x="4481391" y="4321074"/>
                </a:cubicBezTo>
                <a:lnTo>
                  <a:pt x="4480140" y="4321443"/>
                </a:lnTo>
                <a:lnTo>
                  <a:pt x="4479199" y="4353976"/>
                </a:lnTo>
                <a:lnTo>
                  <a:pt x="4476976" y="4357874"/>
                </a:lnTo>
                <a:cubicBezTo>
                  <a:pt x="4477666" y="4365122"/>
                  <a:pt x="4478355" y="4372372"/>
                  <a:pt x="4479044" y="4379621"/>
                </a:cubicBezTo>
                <a:lnTo>
                  <a:pt x="4478683" y="4390568"/>
                </a:lnTo>
                <a:lnTo>
                  <a:pt x="4481532" y="4394254"/>
                </a:lnTo>
                <a:cubicBezTo>
                  <a:pt x="4482969" y="4397909"/>
                  <a:pt x="4482918" y="4402720"/>
                  <a:pt x="4479499" y="4410114"/>
                </a:cubicBezTo>
                <a:lnTo>
                  <a:pt x="4478153" y="4411710"/>
                </a:lnTo>
                <a:lnTo>
                  <a:pt x="4480616" y="4425622"/>
                </a:lnTo>
                <a:cubicBezTo>
                  <a:pt x="4482131" y="4430247"/>
                  <a:pt x="4484387" y="4434528"/>
                  <a:pt x="4487688" y="4438292"/>
                </a:cubicBezTo>
                <a:cubicBezTo>
                  <a:pt x="4457664" y="4477897"/>
                  <a:pt x="4468221" y="4523123"/>
                  <a:pt x="4454727" y="4569970"/>
                </a:cubicBezTo>
                <a:cubicBezTo>
                  <a:pt x="4417898" y="4583966"/>
                  <a:pt x="4440689" y="4674230"/>
                  <a:pt x="4469804" y="4692415"/>
                </a:cubicBezTo>
                <a:cubicBezTo>
                  <a:pt x="4432851" y="4685322"/>
                  <a:pt x="4490117" y="4807198"/>
                  <a:pt x="4450795" y="4763659"/>
                </a:cubicBezTo>
                <a:cubicBezTo>
                  <a:pt x="4450628" y="4780652"/>
                  <a:pt x="4432755" y="4794620"/>
                  <a:pt x="4422945" y="4783049"/>
                </a:cubicBezTo>
                <a:cubicBezTo>
                  <a:pt x="4437721" y="4837759"/>
                  <a:pt x="4397569" y="4905997"/>
                  <a:pt x="4397314" y="4964397"/>
                </a:cubicBezTo>
                <a:cubicBezTo>
                  <a:pt x="4363407" y="4989414"/>
                  <a:pt x="4392349" y="4977986"/>
                  <a:pt x="4380606" y="5008665"/>
                </a:cubicBezTo>
                <a:cubicBezTo>
                  <a:pt x="4407778" y="5005114"/>
                  <a:pt x="4358378" y="5044304"/>
                  <a:pt x="4386649" y="5051823"/>
                </a:cubicBezTo>
                <a:cubicBezTo>
                  <a:pt x="4383620" y="5057169"/>
                  <a:pt x="4379789" y="5062109"/>
                  <a:pt x="4375733" y="5067011"/>
                </a:cubicBezTo>
                <a:lnTo>
                  <a:pt x="4373624" y="5069584"/>
                </a:lnTo>
                <a:lnTo>
                  <a:pt x="4370134" y="5080883"/>
                </a:lnTo>
                <a:lnTo>
                  <a:pt x="4362957" y="5082819"/>
                </a:lnTo>
                <a:lnTo>
                  <a:pt x="4333195" y="5221840"/>
                </a:lnTo>
                <a:cubicBezTo>
                  <a:pt x="4335888" y="5234770"/>
                  <a:pt x="4329894" y="5274591"/>
                  <a:pt x="4320037" y="5281999"/>
                </a:cubicBezTo>
                <a:cubicBezTo>
                  <a:pt x="4316990" y="5290274"/>
                  <a:pt x="4318795" y="5300010"/>
                  <a:pt x="4308816" y="5303704"/>
                </a:cubicBezTo>
                <a:cubicBezTo>
                  <a:pt x="4300851" y="5321498"/>
                  <a:pt x="4282560" y="5362240"/>
                  <a:pt x="4272244" y="5388756"/>
                </a:cubicBezTo>
                <a:cubicBezTo>
                  <a:pt x="4281980" y="5405143"/>
                  <a:pt x="4255067" y="5425092"/>
                  <a:pt x="4246915" y="5462809"/>
                </a:cubicBezTo>
                <a:cubicBezTo>
                  <a:pt x="4258299" y="5480842"/>
                  <a:pt x="4241233" y="5488203"/>
                  <a:pt x="4255030" y="5521632"/>
                </a:cubicBezTo>
                <a:cubicBezTo>
                  <a:pt x="4253005" y="5522647"/>
                  <a:pt x="4251068" y="5523996"/>
                  <a:pt x="4249277" y="5525636"/>
                </a:cubicBezTo>
                <a:cubicBezTo>
                  <a:pt x="4238872" y="5535166"/>
                  <a:pt x="4235581" y="5552275"/>
                  <a:pt x="4241924" y="5563850"/>
                </a:cubicBezTo>
                <a:cubicBezTo>
                  <a:pt x="4259047" y="5616453"/>
                  <a:pt x="4250256" y="5660812"/>
                  <a:pt x="4248240" y="5703386"/>
                </a:cubicBezTo>
                <a:cubicBezTo>
                  <a:pt x="4243085" y="5751111"/>
                  <a:pt x="4218929" y="5715189"/>
                  <a:pt x="4232982" y="5777907"/>
                </a:cubicBezTo>
                <a:cubicBezTo>
                  <a:pt x="4221558" y="5782651"/>
                  <a:pt x="4219728" y="5790057"/>
                  <a:pt x="4222394" y="5803443"/>
                </a:cubicBezTo>
                <a:cubicBezTo>
                  <a:pt x="4219121" y="5826511"/>
                  <a:pt x="4193576" y="5820653"/>
                  <a:pt x="4204974" y="5846279"/>
                </a:cubicBezTo>
                <a:cubicBezTo>
                  <a:pt x="4191825" y="5839931"/>
                  <a:pt x="4191753" y="5888934"/>
                  <a:pt x="4179217" y="5876046"/>
                </a:cubicBezTo>
                <a:cubicBezTo>
                  <a:pt x="4163863" y="5888983"/>
                  <a:pt x="4183376" y="5899672"/>
                  <a:pt x="4169698" y="5912761"/>
                </a:cubicBezTo>
                <a:cubicBezTo>
                  <a:pt x="4164113" y="5929085"/>
                  <a:pt x="4186281" y="5905514"/>
                  <a:pt x="4183963" y="5924201"/>
                </a:cubicBezTo>
                <a:lnTo>
                  <a:pt x="4143073" y="6020347"/>
                </a:lnTo>
                <a:cubicBezTo>
                  <a:pt x="4148635" y="6035084"/>
                  <a:pt x="4142583" y="6045204"/>
                  <a:pt x="4132699" y="6054447"/>
                </a:cubicBezTo>
                <a:cubicBezTo>
                  <a:pt x="4128762" y="6085993"/>
                  <a:pt x="4111337" y="6112491"/>
                  <a:pt x="4099744" y="6146773"/>
                </a:cubicBezTo>
                <a:cubicBezTo>
                  <a:pt x="4101611" y="6186210"/>
                  <a:pt x="4075513" y="6201974"/>
                  <a:pt x="4063216" y="6238624"/>
                </a:cubicBezTo>
                <a:cubicBezTo>
                  <a:pt x="4076714" y="6279119"/>
                  <a:pt x="4027194" y="6257865"/>
                  <a:pt x="4021696" y="6289517"/>
                </a:cubicBezTo>
                <a:cubicBezTo>
                  <a:pt x="4030060" y="6343907"/>
                  <a:pt x="4004638" y="6285373"/>
                  <a:pt x="3993817" y="6365399"/>
                </a:cubicBezTo>
                <a:cubicBezTo>
                  <a:pt x="3996125" y="6370415"/>
                  <a:pt x="3990553" y="6379380"/>
                  <a:pt x="3986236" y="6377584"/>
                </a:cubicBezTo>
                <a:cubicBezTo>
                  <a:pt x="3984044" y="6395147"/>
                  <a:pt x="3911719" y="6484083"/>
                  <a:pt x="3911599" y="6509659"/>
                </a:cubicBezTo>
                <a:cubicBezTo>
                  <a:pt x="3888028" y="6555694"/>
                  <a:pt x="3870378" y="6548451"/>
                  <a:pt x="3858869" y="6582751"/>
                </a:cubicBezTo>
                <a:cubicBezTo>
                  <a:pt x="3834576" y="6620569"/>
                  <a:pt x="3820634" y="6692927"/>
                  <a:pt x="3770950" y="6757987"/>
                </a:cubicBezTo>
                <a:lnTo>
                  <a:pt x="3749766" y="6858000"/>
                </a:lnTo>
                <a:lnTo>
                  <a:pt x="12348" y="6858000"/>
                </a:lnTo>
                <a:lnTo>
                  <a:pt x="0" y="67256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C8A47E0-1589-4842-A82C-97715AE55705}"/>
              </a:ext>
            </a:extLst>
          </p:cNvPr>
          <p:cNvSpPr>
            <a:spLocks noGrp="1"/>
          </p:cNvSpPr>
          <p:nvPr>
            <p:ph type="title"/>
          </p:nvPr>
        </p:nvSpPr>
        <p:spPr>
          <a:xfrm>
            <a:off x="1038753" y="2196949"/>
            <a:ext cx="3820630" cy="3005643"/>
          </a:xfrm>
        </p:spPr>
        <p:txBody>
          <a:bodyPr anchor="t">
            <a:normAutofit/>
          </a:bodyPr>
          <a:lstStyle/>
          <a:p>
            <a:r>
              <a:rPr lang="en-US" b="1">
                <a:solidFill>
                  <a:srgbClr val="01506E"/>
                </a:solidFill>
              </a:rPr>
              <a:t>Use With Other Subsidies</a:t>
            </a:r>
            <a:endParaRPr lang="en-US" b="1">
              <a:solidFill>
                <a:srgbClr val="01506E"/>
              </a:solidFill>
              <a:cs typeface="Calibri Light"/>
            </a:endParaRPr>
          </a:p>
        </p:txBody>
      </p:sp>
      <p:sp>
        <p:nvSpPr>
          <p:cNvPr id="8" name="Content Placeholder 2">
            <a:extLst>
              <a:ext uri="{FF2B5EF4-FFF2-40B4-BE49-F238E27FC236}">
                <a16:creationId xmlns:a16="http://schemas.microsoft.com/office/drawing/2014/main" id="{19F06E5F-D04A-4F80-A399-984A12C95F39}"/>
              </a:ext>
            </a:extLst>
          </p:cNvPr>
          <p:cNvSpPr>
            <a:spLocks noGrp="1"/>
          </p:cNvSpPr>
          <p:nvPr>
            <p:ph idx="1"/>
          </p:nvPr>
        </p:nvSpPr>
        <p:spPr>
          <a:xfrm>
            <a:off x="6009957" y="1755906"/>
            <a:ext cx="5000604" cy="5319430"/>
          </a:xfrm>
        </p:spPr>
        <p:txBody>
          <a:bodyPr vert="horz" lIns="91440" tIns="45720" rIns="91440" bIns="45720" rtlCol="0" anchor="t">
            <a:normAutofit/>
          </a:bodyPr>
          <a:lstStyle/>
          <a:p>
            <a:pPr>
              <a:lnSpc>
                <a:spcPct val="100000"/>
              </a:lnSpc>
            </a:pPr>
            <a:r>
              <a:rPr lang="en-US" sz="2000">
                <a:ea typeface="+mn-lt"/>
                <a:cs typeface="+mn-lt"/>
              </a:rPr>
              <a:t>If the household is participating in another homeless assistance program (CoC, ESG, etc.), the referring organization must verify on the application that the requested assistance cannot be covered by the other program’s funds to avoid duplication of funding.  </a:t>
            </a:r>
            <a:endParaRPr lang="en-US" sz="2000">
              <a:cs typeface="Calibri"/>
            </a:endParaRPr>
          </a:p>
          <a:p>
            <a:pPr>
              <a:lnSpc>
                <a:spcPct val="100000"/>
              </a:lnSpc>
            </a:pPr>
            <a:r>
              <a:rPr lang="en-US" sz="2000">
                <a:ea typeface="+mn-lt"/>
                <a:cs typeface="+mn-lt"/>
              </a:rPr>
              <a:t>Eligible Costs cannot be provided to a household who is receiving the same type of assistance through public sources. </a:t>
            </a:r>
            <a:endParaRPr lang="en-US" sz="2000">
              <a:cs typeface="Calibri" panose="020F0502020204030204"/>
            </a:endParaRPr>
          </a:p>
          <a:p>
            <a:endParaRPr lang="en-US" sz="1400">
              <a:solidFill>
                <a:schemeClr val="tx1">
                  <a:lumMod val="85000"/>
                  <a:lumOff val="15000"/>
                </a:schemeClr>
              </a:solidFill>
              <a:latin typeface="Calibri"/>
              <a:cs typeface="Calibri"/>
            </a:endParaRPr>
          </a:p>
          <a:p>
            <a:pPr marL="0" indent="0">
              <a:buNone/>
            </a:pPr>
            <a:endParaRPr lang="en-US" sz="1400">
              <a:solidFill>
                <a:schemeClr val="tx1">
                  <a:lumMod val="85000"/>
                  <a:lumOff val="15000"/>
                </a:schemeClr>
              </a:solidFill>
            </a:endParaRPr>
          </a:p>
          <a:p>
            <a:endParaRPr lang="en-US" sz="1400">
              <a:solidFill>
                <a:schemeClr val="tx1">
                  <a:lumMod val="85000"/>
                  <a:lumOff val="15000"/>
                </a:schemeClr>
              </a:solidFill>
            </a:endParaRPr>
          </a:p>
          <a:p>
            <a:endParaRPr lang="en-US" sz="1400">
              <a:solidFill>
                <a:schemeClr val="tx1">
                  <a:lumMod val="85000"/>
                  <a:lumOff val="15000"/>
                </a:schemeClr>
              </a:solidFill>
            </a:endParaRPr>
          </a:p>
          <a:p>
            <a:endParaRPr lang="en-US" sz="1400">
              <a:solidFill>
                <a:schemeClr val="tx1">
                  <a:lumMod val="85000"/>
                  <a:lumOff val="15000"/>
                </a:schemeClr>
              </a:solidFill>
            </a:endParaRPr>
          </a:p>
          <a:p>
            <a:pPr lvl="1"/>
            <a:endParaRPr lang="en-US" sz="1400">
              <a:solidFill>
                <a:schemeClr val="tx1">
                  <a:lumMod val="85000"/>
                  <a:lumOff val="15000"/>
                </a:schemeClr>
              </a:solidFill>
            </a:endParaRPr>
          </a:p>
        </p:txBody>
      </p:sp>
      <p:pic>
        <p:nvPicPr>
          <p:cNvPr id="16" name="Picture 15" descr="Logo&#10;&#10;Description automatically generated with low confidence">
            <a:extLst>
              <a:ext uri="{FF2B5EF4-FFF2-40B4-BE49-F238E27FC236}">
                <a16:creationId xmlns:a16="http://schemas.microsoft.com/office/drawing/2014/main" id="{C43ED836-1E8E-4B91-B36A-03D6F2CAC0B1}"/>
              </a:ext>
            </a:extLst>
          </p:cNvPr>
          <p:cNvPicPr>
            <a:picLocks noChangeAspect="1"/>
          </p:cNvPicPr>
          <p:nvPr/>
        </p:nvPicPr>
        <p:blipFill rotWithShape="1">
          <a:blip r:embed="rId3">
            <a:extLst>
              <a:ext uri="{28A0092B-C50C-407E-A947-70E740481C1C}">
                <a14:useLocalDpi xmlns:a14="http://schemas.microsoft.com/office/drawing/2010/main" val="0"/>
              </a:ext>
            </a:extLst>
          </a:blip>
          <a:srcRect b="3637"/>
          <a:stretch/>
        </p:blipFill>
        <p:spPr>
          <a:xfrm>
            <a:off x="10238350" y="6020366"/>
            <a:ext cx="1825867" cy="782960"/>
          </a:xfrm>
          <a:prstGeom prst="rect">
            <a:avLst/>
          </a:prstGeom>
        </p:spPr>
      </p:pic>
      <p:sp>
        <p:nvSpPr>
          <p:cNvPr id="19" name="Rectangle 18">
            <a:extLst>
              <a:ext uri="{FF2B5EF4-FFF2-40B4-BE49-F238E27FC236}">
                <a16:creationId xmlns:a16="http://schemas.microsoft.com/office/drawing/2014/main" id="{610FFB27-3B5E-40A9-9268-D82AEAE81892}"/>
              </a:ext>
            </a:extLst>
          </p:cNvPr>
          <p:cNvSpPr/>
          <p:nvPr/>
        </p:nvSpPr>
        <p:spPr>
          <a:xfrm rot="16200000">
            <a:off x="-3256286" y="3256286"/>
            <a:ext cx="6858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
        <p:nvSpPr>
          <p:cNvPr id="22" name="Rectangle 21">
            <a:extLst>
              <a:ext uri="{FF2B5EF4-FFF2-40B4-BE49-F238E27FC236}">
                <a16:creationId xmlns:a16="http://schemas.microsoft.com/office/drawing/2014/main" id="{EB7F3979-BDF7-431B-AAAD-4B51FECBCB8A}"/>
              </a:ext>
            </a:extLst>
          </p:cNvPr>
          <p:cNvSpPr/>
          <p:nvPr/>
        </p:nvSpPr>
        <p:spPr>
          <a:xfrm>
            <a:off x="0" y="0"/>
            <a:ext cx="12192000" cy="345428"/>
          </a:xfrm>
          <a:prstGeom prst="rect">
            <a:avLst/>
          </a:prstGeom>
          <a:solidFill>
            <a:srgbClr val="01506E"/>
          </a:solidFill>
          <a:ln>
            <a:solidFill>
              <a:srgbClr val="015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1064" rtl="0" eaLnBrk="1" latinLnBrk="0" hangingPunct="1">
              <a:defRPr sz="1461" kern="1200">
                <a:solidFill>
                  <a:schemeClr val="tx1"/>
                </a:solidFill>
                <a:latin typeface="+mn-lt"/>
                <a:ea typeface="+mn-ea"/>
                <a:cs typeface="+mn-cs"/>
              </a:defRPr>
            </a:lvl1pPr>
            <a:lvl2pPr marL="371064" algn="l" defTabSz="371064" rtl="0" eaLnBrk="1" latinLnBrk="0" hangingPunct="1">
              <a:defRPr sz="1461" kern="1200">
                <a:solidFill>
                  <a:schemeClr val="tx1"/>
                </a:solidFill>
                <a:latin typeface="+mn-lt"/>
                <a:ea typeface="+mn-ea"/>
                <a:cs typeface="+mn-cs"/>
              </a:defRPr>
            </a:lvl2pPr>
            <a:lvl3pPr marL="742127" algn="l" defTabSz="371064" rtl="0" eaLnBrk="1" latinLnBrk="0" hangingPunct="1">
              <a:defRPr sz="1461" kern="1200">
                <a:solidFill>
                  <a:schemeClr val="tx1"/>
                </a:solidFill>
                <a:latin typeface="+mn-lt"/>
                <a:ea typeface="+mn-ea"/>
                <a:cs typeface="+mn-cs"/>
              </a:defRPr>
            </a:lvl3pPr>
            <a:lvl4pPr marL="1113191" algn="l" defTabSz="371064" rtl="0" eaLnBrk="1" latinLnBrk="0" hangingPunct="1">
              <a:defRPr sz="1461" kern="1200">
                <a:solidFill>
                  <a:schemeClr val="tx1"/>
                </a:solidFill>
                <a:latin typeface="+mn-lt"/>
                <a:ea typeface="+mn-ea"/>
                <a:cs typeface="+mn-cs"/>
              </a:defRPr>
            </a:lvl4pPr>
            <a:lvl5pPr marL="1484254" algn="l" defTabSz="371064" rtl="0" eaLnBrk="1" latinLnBrk="0" hangingPunct="1">
              <a:defRPr sz="1461" kern="1200">
                <a:solidFill>
                  <a:schemeClr val="tx1"/>
                </a:solidFill>
                <a:latin typeface="+mn-lt"/>
                <a:ea typeface="+mn-ea"/>
                <a:cs typeface="+mn-cs"/>
              </a:defRPr>
            </a:lvl5pPr>
            <a:lvl6pPr marL="1855318" algn="l" defTabSz="371064" rtl="0" eaLnBrk="1" latinLnBrk="0" hangingPunct="1">
              <a:defRPr sz="1461" kern="1200">
                <a:solidFill>
                  <a:schemeClr val="tx1"/>
                </a:solidFill>
                <a:latin typeface="+mn-lt"/>
                <a:ea typeface="+mn-ea"/>
                <a:cs typeface="+mn-cs"/>
              </a:defRPr>
            </a:lvl6pPr>
            <a:lvl7pPr marL="2226381" algn="l" defTabSz="371064" rtl="0" eaLnBrk="1" latinLnBrk="0" hangingPunct="1">
              <a:defRPr sz="1461" kern="1200">
                <a:solidFill>
                  <a:schemeClr val="tx1"/>
                </a:solidFill>
                <a:latin typeface="+mn-lt"/>
                <a:ea typeface="+mn-ea"/>
                <a:cs typeface="+mn-cs"/>
              </a:defRPr>
            </a:lvl7pPr>
            <a:lvl8pPr marL="2597445" algn="l" defTabSz="371064" rtl="0" eaLnBrk="1" latinLnBrk="0" hangingPunct="1">
              <a:defRPr sz="1461" kern="1200">
                <a:solidFill>
                  <a:schemeClr val="tx1"/>
                </a:solidFill>
                <a:latin typeface="+mn-lt"/>
                <a:ea typeface="+mn-ea"/>
                <a:cs typeface="+mn-cs"/>
              </a:defRPr>
            </a:lvl8pPr>
            <a:lvl9pPr marL="2968508" algn="l" defTabSz="371064" rtl="0" eaLnBrk="1" latinLnBrk="0" hangingPunct="1">
              <a:defRPr sz="1461" kern="1200">
                <a:solidFill>
                  <a:schemeClr val="tx1"/>
                </a:solidFill>
                <a:latin typeface="+mn-lt"/>
                <a:ea typeface="+mn-ea"/>
                <a:cs typeface="+mn-cs"/>
              </a:defRPr>
            </a:lvl9pPr>
          </a:lstStyle>
          <a:p>
            <a:pPr algn="ctr"/>
            <a:endParaRPr lang="en-US" sz="996"/>
          </a:p>
        </p:txBody>
      </p:sp>
    </p:spTree>
    <p:extLst>
      <p:ext uri="{BB962C8B-B14F-4D97-AF65-F5344CB8AC3E}">
        <p14:creationId xmlns:p14="http://schemas.microsoft.com/office/powerpoint/2010/main" val="1207793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96ec216-91c1-490b-a2f7-c70ca5a60278" xsi:nil="true"/>
    <lcf76f155ced4ddcb4097134ff3c332f xmlns="05b12eeb-ebfe-4969-9384-8e788fa6fb32">
      <Terms xmlns="http://schemas.microsoft.com/office/infopath/2007/PartnerControls"/>
    </lcf76f155ced4ddcb4097134ff3c332f>
    <SharedWithUsers xmlns="c96ec216-91c1-490b-a2f7-c70ca5a60278">
      <UserInfo>
        <DisplayName>Heather Brinker</DisplayName>
        <AccountId>186</AccountId>
        <AccountType/>
      </UserInfo>
      <UserInfo>
        <DisplayName>Amber Carlton</DisplayName>
        <AccountId>137</AccountId>
        <AccountType/>
      </UserInfo>
      <UserInfo>
        <DisplayName>Angela Roberts</DisplayName>
        <AccountId>39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866CDA9FCEF940A4CD80789AC121AB" ma:contentTypeVersion="19" ma:contentTypeDescription="Create a new document." ma:contentTypeScope="" ma:versionID="4411939467183c682a38824faac0c69f">
  <xsd:schema xmlns:xsd="http://www.w3.org/2001/XMLSchema" xmlns:xs="http://www.w3.org/2001/XMLSchema" xmlns:p="http://schemas.microsoft.com/office/2006/metadata/properties" xmlns:ns2="05b12eeb-ebfe-4969-9384-8e788fa6fb32" xmlns:ns3="c96ec216-91c1-490b-a2f7-c70ca5a60278" targetNamespace="http://schemas.microsoft.com/office/2006/metadata/properties" ma:root="true" ma:fieldsID="a957771ccbd6cb0c3f908e22d6c392b6" ns2:_="" ns3:_="">
    <xsd:import namespace="05b12eeb-ebfe-4969-9384-8e788fa6fb32"/>
    <xsd:import namespace="c96ec216-91c1-490b-a2f7-c70ca5a6027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b12eeb-ebfe-4969-9384-8e788fa6fb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de4e355-ffc8-4af1-b1ed-57d1171728fc"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6ec216-91c1-490b-a2f7-c70ca5a6027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027ba77-9bce-4711-b8b6-de9e4068bc66}" ma:internalName="TaxCatchAll" ma:showField="CatchAllData" ma:web="c96ec216-91c1-490b-a2f7-c70ca5a602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BE0106-E1A1-458C-8E5D-12D7A542AEC4}">
  <ds:schemaRefs>
    <ds:schemaRef ds:uri="http://purl.org/dc/dcmityp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purl.org/dc/elements/1.1/"/>
    <ds:schemaRef ds:uri="http://www.w3.org/XML/1998/namespace"/>
    <ds:schemaRef ds:uri="c96ec216-91c1-490b-a2f7-c70ca5a60278"/>
    <ds:schemaRef ds:uri="05b12eeb-ebfe-4969-9384-8e788fa6fb32"/>
  </ds:schemaRefs>
</ds:datastoreItem>
</file>

<file path=customXml/itemProps2.xml><?xml version="1.0" encoding="utf-8"?>
<ds:datastoreItem xmlns:ds="http://schemas.openxmlformats.org/officeDocument/2006/customXml" ds:itemID="{1D8E2E93-33AD-4AFD-8C8D-258FFCC405EC}">
  <ds:schemaRefs>
    <ds:schemaRef ds:uri="05b12eeb-ebfe-4969-9384-8e788fa6fb32"/>
    <ds:schemaRef ds:uri="c96ec216-91c1-490b-a2f7-c70ca5a602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B47F75C-C713-4192-B652-91D33347FF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3166</Words>
  <Application>Microsoft Office PowerPoint</Application>
  <PresentationFormat>Widescreen</PresentationFormat>
  <Paragraphs>254</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Arial,Sans-Serif</vt:lpstr>
      <vt:lpstr>Calibri</vt:lpstr>
      <vt:lpstr>Calibri Light</vt:lpstr>
      <vt:lpstr>Office Theme</vt:lpstr>
      <vt:lpstr>Community Health Partnership Flexible Veteran Housing Fund 2024</vt:lpstr>
      <vt:lpstr>PowerPoint Presentation</vt:lpstr>
      <vt:lpstr>Brief Overview: What is the Veteran Flex Fund?</vt:lpstr>
      <vt:lpstr>PowerPoint Presentation</vt:lpstr>
      <vt:lpstr>PowerPoint Presentation</vt:lpstr>
      <vt:lpstr>PowerPoint Presentation</vt:lpstr>
      <vt:lpstr>Eligible Participants</vt:lpstr>
      <vt:lpstr>Requesting Assistance</vt:lpstr>
      <vt:lpstr>Use With Other Subsidies</vt:lpstr>
      <vt:lpstr>Eligible Costs</vt:lpstr>
      <vt:lpstr>Eligible Costs, Cont.</vt:lpstr>
      <vt:lpstr>Eligible Costs, Cont.</vt:lpstr>
      <vt:lpstr>Back-up Documentation/Required Supporting Documents</vt:lpstr>
      <vt:lpstr>Back-up Documentation/Required Supporting Documents Continued…</vt:lpstr>
      <vt:lpstr>Process of Approval and Communication</vt:lpstr>
      <vt:lpstr>Responsibilities of Landlord, Tenant, and Referring Agency</vt:lpstr>
      <vt:lpstr>Payments and Reimbursement</vt:lpstr>
      <vt:lpstr>Homeless Management Information System (HMIS)</vt:lpstr>
      <vt:lpstr>PowerPoint Presentation</vt:lpstr>
      <vt:lpstr>Flex Fund Forms and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Roberts</dc:creator>
  <cp:lastModifiedBy>Amber Carlton</cp:lastModifiedBy>
  <cp:revision>2</cp:revision>
  <dcterms:created xsi:type="dcterms:W3CDTF">2022-03-23T15:37:50Z</dcterms:created>
  <dcterms:modified xsi:type="dcterms:W3CDTF">2024-06-03T20:34:15Z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0x010100CC866CDA9FCEF940A4CD80789AC121AB</vt:lpwstr>
  </property>
  <property fmtid="{D5CDD505-2E9C-101B-9397-08002B2CF9AE}" pid="3" name="MediaServiceImageTags">
    <vt:lpwstr/>
  </property>
</Properties>
</file>