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colors5.xml" ContentType="application/vnd.ms-office.chartcolorstyle+xml"/>
  <Override PartName="/ppt/charts/style4.xml" ContentType="application/vnd.ms-office.chartstyle+xml"/>
  <Override PartName="/ppt/charts/colors4.xml" ContentType="application/vnd.ms-office.chartcolorstyle+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5.xml" ContentType="application/vnd.ms-office.chartstyle+xml"/>
  <Override PartName="/ppt/charts/chart6.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Lst>
  <p:notesMasterIdLst>
    <p:notesMasterId r:id="rId23"/>
  </p:notesMasterIdLst>
  <p:sldIdLst>
    <p:sldId id="313" r:id="rId2"/>
    <p:sldId id="327" r:id="rId3"/>
    <p:sldId id="448" r:id="rId4"/>
    <p:sldId id="449" r:id="rId5"/>
    <p:sldId id="469" r:id="rId6"/>
    <p:sldId id="465" r:id="rId7"/>
    <p:sldId id="466" r:id="rId8"/>
    <p:sldId id="467" r:id="rId9"/>
    <p:sldId id="468" r:id="rId10"/>
    <p:sldId id="447" r:id="rId11"/>
    <p:sldId id="433" r:id="rId12"/>
    <p:sldId id="310" r:id="rId13"/>
    <p:sldId id="457" r:id="rId14"/>
    <p:sldId id="458" r:id="rId15"/>
    <p:sldId id="459" r:id="rId16"/>
    <p:sldId id="460" r:id="rId17"/>
    <p:sldId id="461" r:id="rId18"/>
    <p:sldId id="462" r:id="rId19"/>
    <p:sldId id="463" r:id="rId20"/>
    <p:sldId id="342" r:id="rId21"/>
    <p:sldId id="30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4F311-024E-4E15-B256-87A8614319DC}" v="8" dt="2023-10-23T18:11:01.282"/>
    <p1510:client id="{92D40567-6859-6DE4-28BC-C4FEB2A46028}" v="38" dt="2023-10-24T16:39:40.592"/>
    <p1510:client id="{A2416B7A-9214-D851-796A-2A48128B9A32}" v="168" dt="2023-10-24T14:19:53.132"/>
    <p1510:client id="{B3A216C9-26AF-233C-9ECF-D686C9052C90}" v="8" dt="2023-10-24T19:12:48.122"/>
    <p1510:client id="{D54F5938-CA17-D74C-FE3C-45B22A4F69A2}" v="83" dt="2023-10-24T16:36:48.6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2"/>
    <p:restoredTop sz="94322" autoAdjust="0"/>
  </p:normalViewPr>
  <p:slideViewPr>
    <p:cSldViewPr>
      <p:cViewPr varScale="1">
        <p:scale>
          <a:sx n="114" d="100"/>
          <a:sy n="114" d="100"/>
        </p:scale>
        <p:origin x="152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46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EvanCaster\Community%20Health%20Partnership\Projects%20-%20Homeless\Continuum%20of%20Care\Pikes%20Peak%20Continuum%20of%20Care%20(PPCoC)\Governing%20Board\Data%20-%20System%20Reporting\System%20Performance%20Measures\PPCoC%20Strategic%20Plan%20-%20FY23%20SPM%20-%20run%20on%2010.9.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vanCaster\Community%20Health%20Partnership\Projects%20-%20Homeless\Continuum%20of%20Care\Pikes%20Peak%20Continuum%20of%20Care%20(PPCoC)\Governing%20Board\Data%20-%20System%20Reporting\System%20Performance%20Measures\PPCoC%20Strategic%20Plan%20-%20FY23%20SPM%20-%20run%20on%2010.9.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vanCaster\Community%20Health%20Partnership\Projects%20-%20Homeless\Continuum%20of%20Care\Pikes%20Peak%20Continuum%20of%20Care%20(PPCoC)\Governing%20Board\Data%20-%20System%20Reporting\System%20Performance%20Measures\PPCoC%20Strategic%20Plan%20-%20FY23%20SPM%20-%20run%20on%2010.9.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vanCaster\Community%20Health%20Partnership\Projects%20-%20Homeless\Continuum%20of%20Care\Pikes%20Peak%20Continuum%20of%20Care%20(PPCoC)\Governing%20Board\Data%20-%20System%20Reporting\System%20Performance%20Measures\PPCoC%20Strategic%20Plan%20-%20FY23%20SPM%20-%20run%20on%2010.9.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EvanCaster\Community%20Health%20Partnership\Projects%20-%20Homeless\Continuum%20of%20Care\Pikes%20Peak%20Continuum%20of%20Care%20(PPCoC)\Governing%20Board\Data%20-%20System%20Reporting\System%20Performance%20Measures\PPCoC%20Strategic%20Plan%20-%20FY23%20SPM%20-%20run%20on%2010.9.23.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a:solidFill>
                  <a:prstClr val="black">
                    <a:lumMod val="65000"/>
                    <a:lumOff val="35000"/>
                  </a:prstClr>
                </a:solidFill>
                <a:latin typeface="+mn-lt"/>
                <a:ea typeface="+mn-ea"/>
                <a:cs typeface="+mn-cs"/>
              </a:rPr>
              <a:t>Objective 1.3:  Reduce First Time homelessness by 15%.</a:t>
            </a:r>
          </a:p>
        </c:rich>
      </c:tx>
      <c:overlay val="0"/>
      <c:spPr>
        <a:noFill/>
        <a:ln>
          <a:noFill/>
        </a:ln>
        <a:effectLst/>
      </c:spPr>
      <c:txPr>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Rare'!$A$49</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Rare'!$B$47:$B$48</c:f>
              <c:strCache>
                <c:ptCount val="2"/>
                <c:pt idx="1">
                  <c:v>First Time Homeless</c:v>
                </c:pt>
              </c:strCache>
            </c:strRef>
          </c:cat>
          <c:val>
            <c:numRef>
              <c:f>'Graphs - Rare'!$B$49</c:f>
              <c:numCache>
                <c:formatCode>General</c:formatCode>
                <c:ptCount val="1"/>
                <c:pt idx="0">
                  <c:v>3227</c:v>
                </c:pt>
              </c:numCache>
            </c:numRef>
          </c:val>
          <c:extLst>
            <c:ext xmlns:c16="http://schemas.microsoft.com/office/drawing/2014/chart" uri="{C3380CC4-5D6E-409C-BE32-E72D297353CC}">
              <c16:uniqueId val="{00000000-E7CE-4B9D-A973-17D7D42F94AB}"/>
            </c:ext>
          </c:extLst>
        </c:ser>
        <c:ser>
          <c:idx val="1"/>
          <c:order val="1"/>
          <c:tx>
            <c:strRef>
              <c:f>'Graphs - Rare'!$A$51</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Rare'!$B$47:$B$48</c:f>
              <c:strCache>
                <c:ptCount val="2"/>
                <c:pt idx="1">
                  <c:v>First Time Homeless</c:v>
                </c:pt>
              </c:strCache>
            </c:strRef>
          </c:cat>
          <c:val>
            <c:numRef>
              <c:f>'Graphs - Rare'!$B$51</c:f>
              <c:numCache>
                <c:formatCode>General</c:formatCode>
                <c:ptCount val="1"/>
                <c:pt idx="0">
                  <c:v>2762</c:v>
                </c:pt>
              </c:numCache>
            </c:numRef>
          </c:val>
          <c:extLst>
            <c:ext xmlns:c16="http://schemas.microsoft.com/office/drawing/2014/chart" uri="{C3380CC4-5D6E-409C-BE32-E72D297353CC}">
              <c16:uniqueId val="{00000001-E7CE-4B9D-A973-17D7D42F94AB}"/>
            </c:ext>
          </c:extLst>
        </c:ser>
        <c:ser>
          <c:idx val="2"/>
          <c:order val="2"/>
          <c:tx>
            <c:strRef>
              <c:f>'Graphs - Rare'!$A$50</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Rare'!$B$50</c:f>
              <c:numCache>
                <c:formatCode>General</c:formatCode>
                <c:ptCount val="1"/>
                <c:pt idx="0">
                  <c:v>2871</c:v>
                </c:pt>
              </c:numCache>
            </c:numRef>
          </c:val>
          <c:extLst>
            <c:ext xmlns:c16="http://schemas.microsoft.com/office/drawing/2014/chart" uri="{C3380CC4-5D6E-409C-BE32-E72D297353CC}">
              <c16:uniqueId val="{00000002-E7CE-4B9D-A973-17D7D42F94AB}"/>
            </c:ext>
          </c:extLst>
        </c:ser>
        <c:ser>
          <c:idx val="3"/>
          <c:order val="3"/>
          <c:tx>
            <c:strRef>
              <c:f>'Graphs - Rare'!$A$52</c:f>
              <c:strCache>
                <c:ptCount val="1"/>
                <c:pt idx="0">
                  <c:v>2022 SPM</c:v>
                </c:pt>
              </c:strCache>
            </c:strRef>
          </c:tx>
          <c:spPr>
            <a:solidFill>
              <a:schemeClr val="accent4"/>
            </a:solidFill>
            <a:ln>
              <a:noFill/>
            </a:ln>
            <a:effectLst/>
          </c:spPr>
          <c:invertIfNegative val="0"/>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CE-4B9D-A973-17D7D42F94AB}"/>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Rare'!$B$52</c:f>
              <c:numCache>
                <c:formatCode>General</c:formatCode>
                <c:ptCount val="1"/>
                <c:pt idx="0">
                  <c:v>3439</c:v>
                </c:pt>
              </c:numCache>
            </c:numRef>
          </c:val>
          <c:extLst>
            <c:ext xmlns:c16="http://schemas.microsoft.com/office/drawing/2014/chart" uri="{C3380CC4-5D6E-409C-BE32-E72D297353CC}">
              <c16:uniqueId val="{00000004-E7CE-4B9D-A973-17D7D42F94AB}"/>
            </c:ext>
          </c:extLst>
        </c:ser>
        <c:ser>
          <c:idx val="4"/>
          <c:order val="4"/>
          <c:tx>
            <c:strRef>
              <c:f>'Graphs - Rare'!$A$53</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Rare'!$B$53</c:f>
              <c:numCache>
                <c:formatCode>General</c:formatCode>
                <c:ptCount val="1"/>
                <c:pt idx="0">
                  <c:v>2565</c:v>
                </c:pt>
              </c:numCache>
            </c:numRef>
          </c:val>
          <c:extLst>
            <c:ext xmlns:c16="http://schemas.microsoft.com/office/drawing/2014/chart" uri="{C3380CC4-5D6E-409C-BE32-E72D297353CC}">
              <c16:uniqueId val="{00000005-E7CE-4B9D-A973-17D7D42F94AB}"/>
            </c:ext>
          </c:extLst>
        </c:ser>
        <c:dLbls>
          <c:showLegendKey val="0"/>
          <c:showVal val="0"/>
          <c:showCatName val="0"/>
          <c:showSerName val="0"/>
          <c:showPercent val="0"/>
          <c:showBubbleSize val="0"/>
        </c:dLbls>
        <c:gapWidth val="219"/>
        <c:overlap val="-27"/>
        <c:axId val="876864240"/>
        <c:axId val="876864896"/>
      </c:barChart>
      <c:catAx>
        <c:axId val="876864240"/>
        <c:scaling>
          <c:orientation val="minMax"/>
        </c:scaling>
        <c:delete val="0"/>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First Time</a:t>
                </a:r>
                <a:r>
                  <a:rPr lang="en-US" sz="2200" baseline="0"/>
                  <a:t> Homelessness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64896"/>
        <c:crosses val="autoZero"/>
        <c:auto val="1"/>
        <c:lblAlgn val="ctr"/>
        <c:lblOffset val="100"/>
        <c:noMultiLvlLbl val="0"/>
      </c:catAx>
      <c:valAx>
        <c:axId val="876864896"/>
        <c:scaling>
          <c:orientation val="minMax"/>
          <c:min val="2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Number</a:t>
                </a:r>
                <a:r>
                  <a:rPr lang="en-US" sz="2200" baseline="0"/>
                  <a:t> of People</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8768642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a:solidFill>
                  <a:prstClr val="black">
                    <a:lumMod val="65000"/>
                    <a:lumOff val="35000"/>
                  </a:prstClr>
                </a:solidFill>
                <a:latin typeface="+mn-lt"/>
                <a:ea typeface="+mn-ea"/>
                <a:cs typeface="+mn-cs"/>
              </a:rPr>
              <a:t>Objective 2.1: Reduce length of time persons spend in emergency shelter to fewer than 60-days.</a:t>
            </a:r>
          </a:p>
        </c:rich>
      </c:tx>
      <c:overlay val="0"/>
      <c:spPr>
        <a:noFill/>
        <a:ln>
          <a:noFill/>
        </a:ln>
        <a:effectLst/>
      </c:spPr>
      <c:txPr>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Brief'!$A$3</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Brief'!$B$2</c:f>
              <c:strCache>
                <c:ptCount val="1"/>
                <c:pt idx="0">
                  <c:v>Average Length People are Enrolled in Emergency Shelter</c:v>
                </c:pt>
              </c:strCache>
            </c:strRef>
          </c:cat>
          <c:val>
            <c:numRef>
              <c:f>'Graphs - Brief'!$B$3</c:f>
              <c:numCache>
                <c:formatCode>General</c:formatCode>
                <c:ptCount val="1"/>
                <c:pt idx="0">
                  <c:v>60</c:v>
                </c:pt>
              </c:numCache>
            </c:numRef>
          </c:val>
          <c:extLst>
            <c:ext xmlns:c16="http://schemas.microsoft.com/office/drawing/2014/chart" uri="{C3380CC4-5D6E-409C-BE32-E72D297353CC}">
              <c16:uniqueId val="{00000000-C847-41BD-BD08-38A66F72BAB6}"/>
            </c:ext>
          </c:extLst>
        </c:ser>
        <c:ser>
          <c:idx val="1"/>
          <c:order val="1"/>
          <c:tx>
            <c:strRef>
              <c:f>'Graphs - Brief'!$A$5</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Brief'!$B$2</c:f>
              <c:strCache>
                <c:ptCount val="1"/>
                <c:pt idx="0">
                  <c:v>Average Length People are Enrolled in Emergency Shelter</c:v>
                </c:pt>
              </c:strCache>
            </c:strRef>
          </c:cat>
          <c:val>
            <c:numRef>
              <c:f>'Graphs - Brief'!$B$5</c:f>
              <c:numCache>
                <c:formatCode>General</c:formatCode>
                <c:ptCount val="1"/>
                <c:pt idx="0">
                  <c:v>59</c:v>
                </c:pt>
              </c:numCache>
            </c:numRef>
          </c:val>
          <c:extLst>
            <c:ext xmlns:c16="http://schemas.microsoft.com/office/drawing/2014/chart" uri="{C3380CC4-5D6E-409C-BE32-E72D297353CC}">
              <c16:uniqueId val="{00000001-C847-41BD-BD08-38A66F72BAB6}"/>
            </c:ext>
          </c:extLst>
        </c:ser>
        <c:ser>
          <c:idx val="2"/>
          <c:order val="2"/>
          <c:tx>
            <c:strRef>
              <c:f>'Graphs - Brief'!$A$4</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Brief'!$B$4</c:f>
              <c:numCache>
                <c:formatCode>General</c:formatCode>
                <c:ptCount val="1"/>
                <c:pt idx="0">
                  <c:v>69</c:v>
                </c:pt>
              </c:numCache>
            </c:numRef>
          </c:val>
          <c:extLst>
            <c:ext xmlns:c16="http://schemas.microsoft.com/office/drawing/2014/chart" uri="{C3380CC4-5D6E-409C-BE32-E72D297353CC}">
              <c16:uniqueId val="{00000002-C847-41BD-BD08-38A66F72BAB6}"/>
            </c:ext>
          </c:extLst>
        </c:ser>
        <c:ser>
          <c:idx val="3"/>
          <c:order val="3"/>
          <c:tx>
            <c:strRef>
              <c:f>'Graphs - Brief'!$A$6</c:f>
              <c:strCache>
                <c:ptCount val="1"/>
                <c:pt idx="0">
                  <c:v>2022 SPM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Brief'!$B$6</c:f>
              <c:numCache>
                <c:formatCode>General</c:formatCode>
                <c:ptCount val="1"/>
                <c:pt idx="0">
                  <c:v>67</c:v>
                </c:pt>
              </c:numCache>
            </c:numRef>
          </c:val>
          <c:extLst>
            <c:ext xmlns:c16="http://schemas.microsoft.com/office/drawing/2014/chart" uri="{C3380CC4-5D6E-409C-BE32-E72D297353CC}">
              <c16:uniqueId val="{00000003-C847-41BD-BD08-38A66F72BAB6}"/>
            </c:ext>
          </c:extLst>
        </c:ser>
        <c:ser>
          <c:idx val="4"/>
          <c:order val="4"/>
          <c:tx>
            <c:strRef>
              <c:f>'Graphs - Brief'!$A$7</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Brief'!$B$7</c:f>
              <c:numCache>
                <c:formatCode>General</c:formatCode>
                <c:ptCount val="1"/>
                <c:pt idx="0">
                  <c:v>60</c:v>
                </c:pt>
              </c:numCache>
            </c:numRef>
          </c:val>
          <c:extLst>
            <c:ext xmlns:c16="http://schemas.microsoft.com/office/drawing/2014/chart" uri="{C3380CC4-5D6E-409C-BE32-E72D297353CC}">
              <c16:uniqueId val="{00000004-C847-41BD-BD08-38A66F72BAB6}"/>
            </c:ext>
          </c:extLst>
        </c:ser>
        <c:dLbls>
          <c:showLegendKey val="0"/>
          <c:showVal val="0"/>
          <c:showCatName val="0"/>
          <c:showSerName val="0"/>
          <c:showPercent val="0"/>
          <c:showBubbleSize val="0"/>
        </c:dLbls>
        <c:gapWidth val="219"/>
        <c:overlap val="-27"/>
        <c:axId val="969455272"/>
        <c:axId val="969455600"/>
      </c:barChart>
      <c:catAx>
        <c:axId val="969455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969455600"/>
        <c:crosses val="autoZero"/>
        <c:auto val="1"/>
        <c:lblAlgn val="ctr"/>
        <c:lblOffset val="100"/>
        <c:noMultiLvlLbl val="0"/>
      </c:catAx>
      <c:valAx>
        <c:axId val="969455600"/>
        <c:scaling>
          <c:orientation val="minMax"/>
          <c:max val="75"/>
          <c:min val="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Days</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69455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dirty="0">
                <a:solidFill>
                  <a:prstClr val="black">
                    <a:lumMod val="65000"/>
                    <a:lumOff val="35000"/>
                  </a:prstClr>
                </a:solidFill>
                <a:latin typeface="+mn-lt"/>
                <a:ea typeface="+mn-ea"/>
                <a:cs typeface="+mn-cs"/>
              </a:rPr>
              <a:t>Objective 2.2: Reduce length of time prior to housing move-in to less than 120 median days.  </a:t>
            </a:r>
          </a:p>
        </c:rich>
      </c:tx>
      <c:overlay val="0"/>
      <c:spPr>
        <a:noFill/>
        <a:ln>
          <a:noFill/>
        </a:ln>
        <a:effectLst/>
      </c:spPr>
      <c:txPr>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Brief'!$A$27</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Brief'!$B$25:$B$26</c:f>
              <c:strCache>
                <c:ptCount val="2"/>
                <c:pt idx="1">
                  <c:v>Median Days until Housing Move-in while Homeless</c:v>
                </c:pt>
              </c:strCache>
            </c:strRef>
          </c:cat>
          <c:val>
            <c:numRef>
              <c:f>'Graphs - Brief'!$B$27</c:f>
              <c:numCache>
                <c:formatCode>General</c:formatCode>
                <c:ptCount val="1"/>
                <c:pt idx="0">
                  <c:v>143</c:v>
                </c:pt>
              </c:numCache>
            </c:numRef>
          </c:val>
          <c:extLst>
            <c:ext xmlns:c16="http://schemas.microsoft.com/office/drawing/2014/chart" uri="{C3380CC4-5D6E-409C-BE32-E72D297353CC}">
              <c16:uniqueId val="{00000000-CA1E-4297-8BB1-993A8AAAFFC7}"/>
            </c:ext>
          </c:extLst>
        </c:ser>
        <c:ser>
          <c:idx val="1"/>
          <c:order val="1"/>
          <c:tx>
            <c:strRef>
              <c:f>'Graphs - Brief'!$A$29</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Brief'!$B$25:$B$26</c:f>
              <c:strCache>
                <c:ptCount val="2"/>
                <c:pt idx="1">
                  <c:v>Median Days until Housing Move-in while Homeless</c:v>
                </c:pt>
              </c:strCache>
            </c:strRef>
          </c:cat>
          <c:val>
            <c:numRef>
              <c:f>'Graphs - Brief'!$B$29</c:f>
              <c:numCache>
                <c:formatCode>General</c:formatCode>
                <c:ptCount val="1"/>
                <c:pt idx="0">
                  <c:v>120</c:v>
                </c:pt>
              </c:numCache>
            </c:numRef>
          </c:val>
          <c:extLst>
            <c:ext xmlns:c16="http://schemas.microsoft.com/office/drawing/2014/chart" uri="{C3380CC4-5D6E-409C-BE32-E72D297353CC}">
              <c16:uniqueId val="{00000001-CA1E-4297-8BB1-993A8AAAFFC7}"/>
            </c:ext>
          </c:extLst>
        </c:ser>
        <c:ser>
          <c:idx val="2"/>
          <c:order val="2"/>
          <c:tx>
            <c:strRef>
              <c:f>'Graphs - Brief'!$A$28</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Brief'!$B$28</c:f>
              <c:numCache>
                <c:formatCode>General</c:formatCode>
                <c:ptCount val="1"/>
                <c:pt idx="0">
                  <c:v>168</c:v>
                </c:pt>
              </c:numCache>
            </c:numRef>
          </c:val>
          <c:extLst>
            <c:ext xmlns:c16="http://schemas.microsoft.com/office/drawing/2014/chart" uri="{C3380CC4-5D6E-409C-BE32-E72D297353CC}">
              <c16:uniqueId val="{00000002-CA1E-4297-8BB1-993A8AAAFFC7}"/>
            </c:ext>
          </c:extLst>
        </c:ser>
        <c:ser>
          <c:idx val="3"/>
          <c:order val="3"/>
          <c:tx>
            <c:strRef>
              <c:f>'Graphs - Brief'!$A$30</c:f>
              <c:strCache>
                <c:ptCount val="1"/>
                <c:pt idx="0">
                  <c:v>2022 SPM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Brief'!$B$30</c:f>
              <c:numCache>
                <c:formatCode>General</c:formatCode>
                <c:ptCount val="1"/>
                <c:pt idx="0">
                  <c:v>134</c:v>
                </c:pt>
              </c:numCache>
            </c:numRef>
          </c:val>
          <c:extLst>
            <c:ext xmlns:c16="http://schemas.microsoft.com/office/drawing/2014/chart" uri="{C3380CC4-5D6E-409C-BE32-E72D297353CC}">
              <c16:uniqueId val="{00000003-CA1E-4297-8BB1-993A8AAAFFC7}"/>
            </c:ext>
          </c:extLst>
        </c:ser>
        <c:ser>
          <c:idx val="4"/>
          <c:order val="4"/>
          <c:tx>
            <c:strRef>
              <c:f>'Graphs - Brief'!$A$31</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Brief'!$B$31</c:f>
              <c:numCache>
                <c:formatCode>General</c:formatCode>
                <c:ptCount val="1"/>
                <c:pt idx="0">
                  <c:v>128</c:v>
                </c:pt>
              </c:numCache>
            </c:numRef>
          </c:val>
          <c:extLst>
            <c:ext xmlns:c16="http://schemas.microsoft.com/office/drawing/2014/chart" uri="{C3380CC4-5D6E-409C-BE32-E72D297353CC}">
              <c16:uniqueId val="{00000004-CA1E-4297-8BB1-993A8AAAFFC7}"/>
            </c:ext>
          </c:extLst>
        </c:ser>
        <c:dLbls>
          <c:showLegendKey val="0"/>
          <c:showVal val="0"/>
          <c:showCatName val="0"/>
          <c:showSerName val="0"/>
          <c:showPercent val="0"/>
          <c:showBubbleSize val="0"/>
        </c:dLbls>
        <c:gapWidth val="219"/>
        <c:overlap val="-27"/>
        <c:axId val="876841280"/>
        <c:axId val="876839968"/>
      </c:barChart>
      <c:catAx>
        <c:axId val="876841280"/>
        <c:scaling>
          <c:orientation val="minMax"/>
        </c:scaling>
        <c:delete val="0"/>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Median Days until Housing Move-in while Homeless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39968"/>
        <c:crosses val="autoZero"/>
        <c:auto val="1"/>
        <c:lblAlgn val="ctr"/>
        <c:lblOffset val="100"/>
        <c:noMultiLvlLbl val="0"/>
      </c:catAx>
      <c:valAx>
        <c:axId val="876839968"/>
        <c:scaling>
          <c:orientation val="minMax"/>
          <c:max val="175"/>
          <c:min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Days</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68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a:solidFill>
                  <a:prstClr val="black">
                    <a:lumMod val="65000"/>
                    <a:lumOff val="35000"/>
                  </a:prstClr>
                </a:solidFill>
                <a:latin typeface="+mn-lt"/>
                <a:ea typeface="+mn-ea"/>
                <a:cs typeface="+mn-cs"/>
              </a:rPr>
              <a:t>Objective 3.2:  Increase cash earned benefits for system leavers to more than 20%.</a:t>
            </a:r>
          </a:p>
        </c:rich>
      </c:tx>
      <c:overlay val="0"/>
      <c:spPr>
        <a:noFill/>
        <a:ln>
          <a:noFill/>
        </a:ln>
        <a:effectLst/>
      </c:spPr>
      <c:txPr>
        <a:bodyPr rot="0" spcFirstLastPara="1" vertOverflow="ellipsis" vert="horz" wrap="square" anchor="ctr" anchorCtr="1"/>
        <a:lstStyle/>
        <a:p>
          <a:pPr>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Nonrecurring'!$A$27</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Nonrecurring'!$B$25:$B$26</c:f>
              <c:strCache>
                <c:ptCount val="2"/>
                <c:pt idx="1">
                  <c:v>Increased Cash Earned Benefits</c:v>
                </c:pt>
              </c:strCache>
            </c:strRef>
          </c:cat>
          <c:val>
            <c:numRef>
              <c:f>'Graphs - Nonrecurring'!$B$27</c:f>
              <c:numCache>
                <c:formatCode>0.0%</c:formatCode>
                <c:ptCount val="1"/>
                <c:pt idx="0">
                  <c:v>0.13100000000000001</c:v>
                </c:pt>
              </c:numCache>
            </c:numRef>
          </c:val>
          <c:extLst>
            <c:ext xmlns:c16="http://schemas.microsoft.com/office/drawing/2014/chart" uri="{C3380CC4-5D6E-409C-BE32-E72D297353CC}">
              <c16:uniqueId val="{00000000-EC0B-4538-A8FB-48CC7C7CB8A3}"/>
            </c:ext>
          </c:extLst>
        </c:ser>
        <c:ser>
          <c:idx val="1"/>
          <c:order val="1"/>
          <c:tx>
            <c:strRef>
              <c:f>'Graphs - Nonrecurring'!$A$29</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Nonrecurring'!$B$25:$B$26</c:f>
              <c:strCache>
                <c:ptCount val="2"/>
                <c:pt idx="1">
                  <c:v>Increased Cash Earned Benefits</c:v>
                </c:pt>
              </c:strCache>
            </c:strRef>
          </c:cat>
          <c:val>
            <c:numRef>
              <c:f>'Graphs - Nonrecurring'!$B$29</c:f>
              <c:numCache>
                <c:formatCode>0.0%</c:formatCode>
                <c:ptCount val="1"/>
                <c:pt idx="0">
                  <c:v>0.2</c:v>
                </c:pt>
              </c:numCache>
            </c:numRef>
          </c:val>
          <c:extLst>
            <c:ext xmlns:c16="http://schemas.microsoft.com/office/drawing/2014/chart" uri="{C3380CC4-5D6E-409C-BE32-E72D297353CC}">
              <c16:uniqueId val="{00000001-EC0B-4538-A8FB-48CC7C7CB8A3}"/>
            </c:ext>
          </c:extLst>
        </c:ser>
        <c:ser>
          <c:idx val="2"/>
          <c:order val="2"/>
          <c:tx>
            <c:strRef>
              <c:f>'Graphs - Nonrecurring'!$A$28</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Nonrecurring'!$B$28</c:f>
              <c:numCache>
                <c:formatCode>0.0%</c:formatCode>
                <c:ptCount val="1"/>
                <c:pt idx="0">
                  <c:v>0.09</c:v>
                </c:pt>
              </c:numCache>
            </c:numRef>
          </c:val>
          <c:extLst>
            <c:ext xmlns:c16="http://schemas.microsoft.com/office/drawing/2014/chart" uri="{C3380CC4-5D6E-409C-BE32-E72D297353CC}">
              <c16:uniqueId val="{00000002-EC0B-4538-A8FB-48CC7C7CB8A3}"/>
            </c:ext>
          </c:extLst>
        </c:ser>
        <c:ser>
          <c:idx val="3"/>
          <c:order val="3"/>
          <c:tx>
            <c:strRef>
              <c:f>'Graphs - Nonrecurring'!$A$30</c:f>
              <c:strCache>
                <c:ptCount val="1"/>
                <c:pt idx="0">
                  <c:v>2022 SPM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Nonrecurring'!$B$30</c:f>
              <c:numCache>
                <c:formatCode>0.0%</c:formatCode>
                <c:ptCount val="1"/>
                <c:pt idx="0">
                  <c:v>0.1</c:v>
                </c:pt>
              </c:numCache>
            </c:numRef>
          </c:val>
          <c:extLst>
            <c:ext xmlns:c16="http://schemas.microsoft.com/office/drawing/2014/chart" uri="{C3380CC4-5D6E-409C-BE32-E72D297353CC}">
              <c16:uniqueId val="{00000003-EC0B-4538-A8FB-48CC7C7CB8A3}"/>
            </c:ext>
          </c:extLst>
        </c:ser>
        <c:ser>
          <c:idx val="4"/>
          <c:order val="4"/>
          <c:tx>
            <c:strRef>
              <c:f>'Graphs - Nonrecurring'!$A$31</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Nonrecurring'!$B$31</c:f>
              <c:numCache>
                <c:formatCode>0.0%</c:formatCode>
                <c:ptCount val="1"/>
                <c:pt idx="0">
                  <c:v>0.33300000000000002</c:v>
                </c:pt>
              </c:numCache>
            </c:numRef>
          </c:val>
          <c:extLst>
            <c:ext xmlns:c16="http://schemas.microsoft.com/office/drawing/2014/chart" uri="{C3380CC4-5D6E-409C-BE32-E72D297353CC}">
              <c16:uniqueId val="{00000004-EC0B-4538-A8FB-48CC7C7CB8A3}"/>
            </c:ext>
          </c:extLst>
        </c:ser>
        <c:dLbls>
          <c:showLegendKey val="0"/>
          <c:showVal val="0"/>
          <c:showCatName val="0"/>
          <c:showSerName val="0"/>
          <c:showPercent val="0"/>
          <c:showBubbleSize val="0"/>
        </c:dLbls>
        <c:gapWidth val="219"/>
        <c:overlap val="-27"/>
        <c:axId val="876841280"/>
        <c:axId val="876839968"/>
      </c:barChart>
      <c:catAx>
        <c:axId val="876841280"/>
        <c:scaling>
          <c:orientation val="minMax"/>
        </c:scaling>
        <c:delete val="0"/>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Increased Cash Earned Benefits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76839968"/>
        <c:crosses val="autoZero"/>
        <c:auto val="1"/>
        <c:lblAlgn val="ctr"/>
        <c:lblOffset val="100"/>
        <c:noMultiLvlLbl val="0"/>
      </c:catAx>
      <c:valAx>
        <c:axId val="876839968"/>
        <c:scaling>
          <c:orientation val="minMax"/>
          <c:max val="0.3500000000000000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Percentage</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684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a:solidFill>
                  <a:prstClr val="black">
                    <a:lumMod val="65000"/>
                    <a:lumOff val="35000"/>
                  </a:prstClr>
                </a:solidFill>
                <a:latin typeface="+mn-lt"/>
                <a:ea typeface="+mn-ea"/>
                <a:cs typeface="+mn-cs"/>
              </a:rPr>
              <a:t>Objective 3.3:  Increase unearned benefits for system leavers to more than 40%.</a:t>
            </a:r>
          </a:p>
        </c:rich>
      </c:tx>
      <c:overlay val="0"/>
      <c:spPr>
        <a:noFill/>
        <a:ln>
          <a:noFill/>
        </a:ln>
        <a:effectLst/>
      </c:spPr>
      <c:txPr>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Nonrecurring'!$A$47</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Nonrecurring'!$B$45:$B$46</c:f>
              <c:strCache>
                <c:ptCount val="2"/>
                <c:pt idx="1">
                  <c:v>Increased Unearned Benefits</c:v>
                </c:pt>
              </c:strCache>
            </c:strRef>
          </c:cat>
          <c:val>
            <c:numRef>
              <c:f>'Graphs - Nonrecurring'!$B$47</c:f>
              <c:numCache>
                <c:formatCode>0.0%</c:formatCode>
                <c:ptCount val="1"/>
                <c:pt idx="0">
                  <c:v>0.29499999999999998</c:v>
                </c:pt>
              </c:numCache>
            </c:numRef>
          </c:val>
          <c:extLst>
            <c:ext xmlns:c16="http://schemas.microsoft.com/office/drawing/2014/chart" uri="{C3380CC4-5D6E-409C-BE32-E72D297353CC}">
              <c16:uniqueId val="{00000000-4758-4082-B311-50B543C01268}"/>
            </c:ext>
          </c:extLst>
        </c:ser>
        <c:ser>
          <c:idx val="1"/>
          <c:order val="1"/>
          <c:tx>
            <c:strRef>
              <c:f>'Graphs - Nonrecurring'!$A$49</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Nonrecurring'!$B$45:$B$46</c:f>
              <c:strCache>
                <c:ptCount val="2"/>
                <c:pt idx="1">
                  <c:v>Increased Unearned Benefits</c:v>
                </c:pt>
              </c:strCache>
            </c:strRef>
          </c:cat>
          <c:val>
            <c:numRef>
              <c:f>'Graphs - Nonrecurring'!$B$49</c:f>
              <c:numCache>
                <c:formatCode>0.0%</c:formatCode>
                <c:ptCount val="1"/>
                <c:pt idx="0">
                  <c:v>0.4</c:v>
                </c:pt>
              </c:numCache>
            </c:numRef>
          </c:val>
          <c:extLst>
            <c:ext xmlns:c16="http://schemas.microsoft.com/office/drawing/2014/chart" uri="{C3380CC4-5D6E-409C-BE32-E72D297353CC}">
              <c16:uniqueId val="{00000001-4758-4082-B311-50B543C01268}"/>
            </c:ext>
          </c:extLst>
        </c:ser>
        <c:ser>
          <c:idx val="2"/>
          <c:order val="2"/>
          <c:tx>
            <c:strRef>
              <c:f>'Graphs - Nonrecurring'!$A$48</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Nonrecurring'!$B$48</c:f>
              <c:numCache>
                <c:formatCode>0.0%</c:formatCode>
                <c:ptCount val="1"/>
                <c:pt idx="0">
                  <c:v>0.2</c:v>
                </c:pt>
              </c:numCache>
            </c:numRef>
          </c:val>
          <c:extLst>
            <c:ext xmlns:c16="http://schemas.microsoft.com/office/drawing/2014/chart" uri="{C3380CC4-5D6E-409C-BE32-E72D297353CC}">
              <c16:uniqueId val="{00000002-4758-4082-B311-50B543C01268}"/>
            </c:ext>
          </c:extLst>
        </c:ser>
        <c:ser>
          <c:idx val="3"/>
          <c:order val="3"/>
          <c:tx>
            <c:strRef>
              <c:f>'Graphs - Nonrecurring'!$A$50</c:f>
              <c:strCache>
                <c:ptCount val="1"/>
                <c:pt idx="0">
                  <c:v>2022 SPM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Nonrecurring'!$B$50</c:f>
              <c:numCache>
                <c:formatCode>0.0%</c:formatCode>
                <c:ptCount val="1"/>
                <c:pt idx="0">
                  <c:v>0.33</c:v>
                </c:pt>
              </c:numCache>
            </c:numRef>
          </c:val>
          <c:extLst>
            <c:ext xmlns:c16="http://schemas.microsoft.com/office/drawing/2014/chart" uri="{C3380CC4-5D6E-409C-BE32-E72D297353CC}">
              <c16:uniqueId val="{00000003-4758-4082-B311-50B543C01268}"/>
            </c:ext>
          </c:extLst>
        </c:ser>
        <c:ser>
          <c:idx val="4"/>
          <c:order val="4"/>
          <c:tx>
            <c:strRef>
              <c:f>'Graphs - Nonrecurring'!$A$51</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Nonrecurring'!$B$51</c:f>
              <c:numCache>
                <c:formatCode>0.0%</c:formatCode>
                <c:ptCount val="1"/>
                <c:pt idx="0">
                  <c:v>0.222</c:v>
                </c:pt>
              </c:numCache>
            </c:numRef>
          </c:val>
          <c:extLst>
            <c:ext xmlns:c16="http://schemas.microsoft.com/office/drawing/2014/chart" uri="{C3380CC4-5D6E-409C-BE32-E72D297353CC}">
              <c16:uniqueId val="{00000004-4758-4082-B311-50B543C01268}"/>
            </c:ext>
          </c:extLst>
        </c:ser>
        <c:dLbls>
          <c:showLegendKey val="0"/>
          <c:showVal val="0"/>
          <c:showCatName val="0"/>
          <c:showSerName val="0"/>
          <c:showPercent val="0"/>
          <c:showBubbleSize val="0"/>
        </c:dLbls>
        <c:gapWidth val="219"/>
        <c:overlap val="-27"/>
        <c:axId val="1018145288"/>
        <c:axId val="1018148896"/>
      </c:barChart>
      <c:catAx>
        <c:axId val="1018145288"/>
        <c:scaling>
          <c:orientation val="minMax"/>
        </c:scaling>
        <c:delete val="0"/>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Increased Unearned Benefits</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8148896"/>
        <c:crosses val="autoZero"/>
        <c:auto val="1"/>
        <c:lblAlgn val="ctr"/>
        <c:lblOffset val="100"/>
        <c:noMultiLvlLbl val="0"/>
      </c:catAx>
      <c:valAx>
        <c:axId val="1018148896"/>
        <c:scaling>
          <c:orientation val="minMax"/>
          <c:max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Percentage</a:t>
                </a:r>
                <a:endParaRPr lang="en-US" sz="2200" baseline="0"/>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8145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r>
              <a:rPr lang="en-US" sz="2200" b="0" i="0" u="sng" strike="noStrike" kern="1200" spc="0" baseline="0">
                <a:solidFill>
                  <a:prstClr val="black">
                    <a:lumMod val="65000"/>
                    <a:lumOff val="35000"/>
                  </a:prstClr>
                </a:solidFill>
                <a:latin typeface="+mn-lt"/>
                <a:ea typeface="+mn-ea"/>
                <a:cs typeface="+mn-cs"/>
              </a:rPr>
              <a:t>Objective 3.5:  Increase retention of permanent housing to 90% or greater.</a:t>
            </a:r>
          </a:p>
        </c:rich>
      </c:tx>
      <c:overlay val="0"/>
      <c:spPr>
        <a:noFill/>
        <a:ln>
          <a:noFill/>
        </a:ln>
        <a:effectLst/>
      </c:spPr>
      <c:txPr>
        <a:bodyPr rot="0" spcFirstLastPara="1" vertOverflow="ellipsis" vert="horz" wrap="square" anchor="ctr" anchorCtr="1"/>
        <a:lstStyle/>
        <a:p>
          <a:pPr algn="ctr" rtl="0">
            <a:defRPr lang="en-US" sz="2200" b="0" i="0" u="sng"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'Graphs - Nonrecurring'!$A$85</c:f>
              <c:strCache>
                <c:ptCount val="1"/>
                <c:pt idx="0">
                  <c:v>2020 SPM</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Nonrecurring'!$B$83:$B$84</c:f>
              <c:strCache>
                <c:ptCount val="2"/>
                <c:pt idx="1">
                  <c:v>Retention of Permanent Housing</c:v>
                </c:pt>
              </c:strCache>
            </c:strRef>
          </c:cat>
          <c:val>
            <c:numRef>
              <c:f>'Graphs - Nonrecurring'!$B$85</c:f>
              <c:numCache>
                <c:formatCode>0.0%</c:formatCode>
                <c:ptCount val="1"/>
                <c:pt idx="0">
                  <c:v>0.93600000000000005</c:v>
                </c:pt>
              </c:numCache>
            </c:numRef>
          </c:val>
          <c:extLst>
            <c:ext xmlns:c16="http://schemas.microsoft.com/office/drawing/2014/chart" uri="{C3380CC4-5D6E-409C-BE32-E72D297353CC}">
              <c16:uniqueId val="{00000000-2A4D-483B-88EE-3DCAA4E5142C}"/>
            </c:ext>
          </c:extLst>
        </c:ser>
        <c:ser>
          <c:idx val="1"/>
          <c:order val="1"/>
          <c:tx>
            <c:strRef>
              <c:f>'Graphs - Nonrecurring'!$A$87</c:f>
              <c:strCache>
                <c:ptCount val="1"/>
                <c:pt idx="0">
                  <c:v>Goal</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'Graphs - Nonrecurring'!$B$83:$B$84</c:f>
              <c:strCache>
                <c:ptCount val="2"/>
                <c:pt idx="1">
                  <c:v>Retention of Permanent Housing</c:v>
                </c:pt>
              </c:strCache>
            </c:strRef>
          </c:cat>
          <c:val>
            <c:numRef>
              <c:f>'Graphs - Nonrecurring'!$B$87</c:f>
              <c:numCache>
                <c:formatCode>0.0%</c:formatCode>
                <c:ptCount val="1"/>
                <c:pt idx="0">
                  <c:v>0.9</c:v>
                </c:pt>
              </c:numCache>
            </c:numRef>
          </c:val>
          <c:extLst>
            <c:ext xmlns:c16="http://schemas.microsoft.com/office/drawing/2014/chart" uri="{C3380CC4-5D6E-409C-BE32-E72D297353CC}">
              <c16:uniqueId val="{00000001-2A4D-483B-88EE-3DCAA4E5142C}"/>
            </c:ext>
          </c:extLst>
        </c:ser>
        <c:ser>
          <c:idx val="2"/>
          <c:order val="2"/>
          <c:tx>
            <c:strRef>
              <c:f>'Graphs - Nonrecurring'!$A$86</c:f>
              <c:strCache>
                <c:ptCount val="1"/>
                <c:pt idx="0">
                  <c:v>2021 SPM</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Nonrecurring'!$B$86</c:f>
              <c:numCache>
                <c:formatCode>0.0%</c:formatCode>
                <c:ptCount val="1"/>
                <c:pt idx="0">
                  <c:v>0.93</c:v>
                </c:pt>
              </c:numCache>
            </c:numRef>
          </c:val>
          <c:extLst>
            <c:ext xmlns:c16="http://schemas.microsoft.com/office/drawing/2014/chart" uri="{C3380CC4-5D6E-409C-BE32-E72D297353CC}">
              <c16:uniqueId val="{00000002-2A4D-483B-88EE-3DCAA4E5142C}"/>
            </c:ext>
          </c:extLst>
        </c:ser>
        <c:ser>
          <c:idx val="3"/>
          <c:order val="3"/>
          <c:tx>
            <c:strRef>
              <c:f>'Graphs - Nonrecurring'!$A$88</c:f>
              <c:strCache>
                <c:ptCount val="1"/>
                <c:pt idx="0">
                  <c:v>2022 SPM</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Nonrecurring'!$B$88</c:f>
              <c:numCache>
                <c:formatCode>0.0%</c:formatCode>
                <c:ptCount val="1"/>
                <c:pt idx="0">
                  <c:v>0.70099999999999996</c:v>
                </c:pt>
              </c:numCache>
            </c:numRef>
          </c:val>
          <c:extLst>
            <c:ext xmlns:c16="http://schemas.microsoft.com/office/drawing/2014/chart" uri="{C3380CC4-5D6E-409C-BE32-E72D297353CC}">
              <c16:uniqueId val="{00000003-2A4D-483B-88EE-3DCAA4E5142C}"/>
            </c:ext>
          </c:extLst>
        </c:ser>
        <c:ser>
          <c:idx val="4"/>
          <c:order val="4"/>
          <c:tx>
            <c:strRef>
              <c:f>'Graphs - Nonrecurring'!$A$89</c:f>
              <c:strCache>
                <c:ptCount val="1"/>
                <c:pt idx="0">
                  <c:v>2023 SPM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'Graphs - Nonrecurring'!$B$89</c:f>
              <c:numCache>
                <c:formatCode>0.0%</c:formatCode>
                <c:ptCount val="1"/>
                <c:pt idx="0">
                  <c:v>0.91299999999999992</c:v>
                </c:pt>
              </c:numCache>
            </c:numRef>
          </c:val>
          <c:extLst>
            <c:ext xmlns:c16="http://schemas.microsoft.com/office/drawing/2014/chart" uri="{C3380CC4-5D6E-409C-BE32-E72D297353CC}">
              <c16:uniqueId val="{00000004-2A4D-483B-88EE-3DCAA4E5142C}"/>
            </c:ext>
          </c:extLst>
        </c:ser>
        <c:dLbls>
          <c:showLegendKey val="0"/>
          <c:showVal val="0"/>
          <c:showCatName val="0"/>
          <c:showSerName val="0"/>
          <c:showPercent val="0"/>
          <c:showBubbleSize val="0"/>
        </c:dLbls>
        <c:gapWidth val="219"/>
        <c:overlap val="-27"/>
        <c:axId val="1015345256"/>
        <c:axId val="1015347224"/>
      </c:barChart>
      <c:catAx>
        <c:axId val="1015345256"/>
        <c:scaling>
          <c:orientation val="minMax"/>
        </c:scaling>
        <c:delete val="0"/>
        <c:axPos val="b"/>
        <c:title>
          <c:tx>
            <c:rich>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Retention</a:t>
                </a:r>
                <a:r>
                  <a:rPr lang="en-US" sz="2200" baseline="0"/>
                  <a:t> of Permanent Housing</a:t>
                </a:r>
              </a:p>
            </c:rich>
          </c:tx>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5347224"/>
        <c:crosses val="autoZero"/>
        <c:auto val="1"/>
        <c:lblAlgn val="ctr"/>
        <c:lblOffset val="100"/>
        <c:noMultiLvlLbl val="0"/>
      </c:catAx>
      <c:valAx>
        <c:axId val="1015347224"/>
        <c:scaling>
          <c:orientation val="minMax"/>
          <c:max val="1"/>
          <c:min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r>
                  <a:rPr lang="en-US" sz="2200"/>
                  <a:t>Percentage</a:t>
                </a:r>
              </a:p>
            </c:rich>
          </c:tx>
          <c:overlay val="0"/>
          <c:spPr>
            <a:noFill/>
            <a:ln>
              <a:noFill/>
            </a:ln>
            <a:effectLst/>
          </c:spPr>
          <c:txPr>
            <a:bodyPr rot="-54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15345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8E712-99DC-41D1-9B68-5FE5304FC3D9}" type="datetimeFigureOut">
              <a:rPr lang="en-US" smtClean="0"/>
              <a:t>10/30/2023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8BF4E2-CB63-4E22-83DD-9B3AA862E426}" type="slidenum">
              <a:rPr lang="en-US" smtClean="0"/>
              <a:t>‹#›</a:t>
            </a:fld>
            <a:endParaRPr lang="en-US"/>
          </a:p>
        </p:txBody>
      </p:sp>
    </p:spTree>
    <p:extLst>
      <p:ext uri="{BB962C8B-B14F-4D97-AF65-F5344CB8AC3E}">
        <p14:creationId xmlns:p14="http://schemas.microsoft.com/office/powerpoint/2010/main" val="4131076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26A974-D4E9-430A-BDE6-37740FB233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503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Homeless Diversion training</a:t>
            </a:r>
          </a:p>
        </p:txBody>
      </p:sp>
      <p:sp>
        <p:nvSpPr>
          <p:cNvPr id="4" name="Slide Number Placeholder 3"/>
          <p:cNvSpPr>
            <a:spLocks noGrp="1"/>
          </p:cNvSpPr>
          <p:nvPr>
            <p:ph type="sldNum" sz="quarter" idx="5"/>
          </p:nvPr>
        </p:nvSpPr>
        <p:spPr/>
        <p:txBody>
          <a:bodyPr/>
          <a:lstStyle/>
          <a:p>
            <a:fld id="{128BF4E2-CB63-4E22-83DD-9B3AA862E426}" type="slidenum">
              <a:rPr lang="en-US" smtClean="0"/>
              <a:t>11</a:t>
            </a:fld>
            <a:endParaRPr lang="en-US"/>
          </a:p>
        </p:txBody>
      </p:sp>
    </p:spTree>
    <p:extLst>
      <p:ext uri="{BB962C8B-B14F-4D97-AF65-F5344CB8AC3E}">
        <p14:creationId xmlns:p14="http://schemas.microsoft.com/office/powerpoint/2010/main" val="2067048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positive trend</a:t>
            </a:r>
          </a:p>
          <a:p>
            <a:r>
              <a:rPr lang="en-US" dirty="0"/>
              <a:t>We exceeded our goal of having fewer first-time homelessness</a:t>
            </a:r>
          </a:p>
          <a:p>
            <a:r>
              <a:rPr lang="en-US" dirty="0"/>
              <a:t>First time we’ve exceeded our goal</a:t>
            </a:r>
          </a:p>
          <a:p>
            <a:r>
              <a:rPr lang="en-US" dirty="0"/>
              <a:t>A dramatic reduction from 2022 SPM</a:t>
            </a:r>
          </a:p>
          <a:p>
            <a:r>
              <a:rPr lang="en-US" dirty="0"/>
              <a:t>Breakdown means that fewer people were homeless for the first-time last year</a:t>
            </a:r>
          </a:p>
        </p:txBody>
      </p:sp>
      <p:sp>
        <p:nvSpPr>
          <p:cNvPr id="4" name="Slide Number Placeholder 3"/>
          <p:cNvSpPr>
            <a:spLocks noGrp="1"/>
          </p:cNvSpPr>
          <p:nvPr>
            <p:ph type="sldNum" sz="quarter" idx="5"/>
          </p:nvPr>
        </p:nvSpPr>
        <p:spPr/>
        <p:txBody>
          <a:bodyPr/>
          <a:lstStyle/>
          <a:p>
            <a:fld id="{128BF4E2-CB63-4E22-83DD-9B3AA862E426}" type="slidenum">
              <a:rPr lang="en-US" smtClean="0"/>
              <a:t>14</a:t>
            </a:fld>
            <a:endParaRPr lang="en-US"/>
          </a:p>
        </p:txBody>
      </p:sp>
    </p:spTree>
    <p:extLst>
      <p:ext uri="{BB962C8B-B14F-4D97-AF65-F5344CB8AC3E}">
        <p14:creationId xmlns:p14="http://schemas.microsoft.com/office/powerpoint/2010/main" val="149389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trend</a:t>
            </a:r>
          </a:p>
          <a:p>
            <a:r>
              <a:rPr lang="en-US" dirty="0"/>
              <a:t>We nearly matched our goal of reducing length of time in emergency shelter</a:t>
            </a:r>
          </a:p>
          <a:p>
            <a:r>
              <a:rPr lang="en-US" dirty="0"/>
              <a:t>Back to baseline, almost at our goal</a:t>
            </a:r>
          </a:p>
          <a:p>
            <a:r>
              <a:rPr lang="en-US" dirty="0"/>
              <a:t>A dramatic reduction from 2022 SPM</a:t>
            </a:r>
          </a:p>
          <a:p>
            <a:r>
              <a:rPr lang="en-US" dirty="0"/>
              <a:t>Breakdown means that people stayed in emergency shelter for less time</a:t>
            </a:r>
          </a:p>
          <a:p>
            <a:endParaRPr lang="en-US" dirty="0"/>
          </a:p>
        </p:txBody>
      </p:sp>
      <p:sp>
        <p:nvSpPr>
          <p:cNvPr id="4" name="Slide Number Placeholder 3"/>
          <p:cNvSpPr>
            <a:spLocks noGrp="1"/>
          </p:cNvSpPr>
          <p:nvPr>
            <p:ph type="sldNum" sz="quarter" idx="5"/>
          </p:nvPr>
        </p:nvSpPr>
        <p:spPr/>
        <p:txBody>
          <a:bodyPr/>
          <a:lstStyle/>
          <a:p>
            <a:fld id="{128BF4E2-CB63-4E22-83DD-9B3AA862E426}" type="slidenum">
              <a:rPr lang="en-US" smtClean="0"/>
              <a:t>15</a:t>
            </a:fld>
            <a:endParaRPr lang="en-US"/>
          </a:p>
        </p:txBody>
      </p:sp>
    </p:spTree>
    <p:extLst>
      <p:ext uri="{BB962C8B-B14F-4D97-AF65-F5344CB8AC3E}">
        <p14:creationId xmlns:p14="http://schemas.microsoft.com/office/powerpoint/2010/main" val="208726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trend</a:t>
            </a:r>
          </a:p>
          <a:p>
            <a:r>
              <a:rPr lang="en-US" dirty="0"/>
              <a:t>We remain above our goal of 120-days to move-in </a:t>
            </a:r>
          </a:p>
          <a:p>
            <a:r>
              <a:rPr lang="en-US" dirty="0"/>
              <a:t>Lowest median days we have reported, moving towards our goal, closest we’ve been so far</a:t>
            </a:r>
          </a:p>
          <a:p>
            <a:r>
              <a:rPr lang="en-US" dirty="0"/>
              <a:t>A small reduction from 2022 SPM</a:t>
            </a:r>
          </a:p>
          <a:p>
            <a:r>
              <a:rPr lang="en-US" dirty="0"/>
              <a:t>Breakdown means that people are reducing the length of time before moving into housing</a:t>
            </a:r>
          </a:p>
          <a:p>
            <a:endParaRPr lang="en-US" dirty="0"/>
          </a:p>
        </p:txBody>
      </p:sp>
      <p:sp>
        <p:nvSpPr>
          <p:cNvPr id="4" name="Slide Number Placeholder 3"/>
          <p:cNvSpPr>
            <a:spLocks noGrp="1"/>
          </p:cNvSpPr>
          <p:nvPr>
            <p:ph type="sldNum" sz="quarter" idx="5"/>
          </p:nvPr>
        </p:nvSpPr>
        <p:spPr/>
        <p:txBody>
          <a:bodyPr/>
          <a:lstStyle/>
          <a:p>
            <a:fld id="{128BF4E2-CB63-4E22-83DD-9B3AA862E426}" type="slidenum">
              <a:rPr lang="en-US" smtClean="0"/>
              <a:t>16</a:t>
            </a:fld>
            <a:endParaRPr lang="en-US"/>
          </a:p>
        </p:txBody>
      </p:sp>
    </p:spTree>
    <p:extLst>
      <p:ext uri="{BB962C8B-B14F-4D97-AF65-F5344CB8AC3E}">
        <p14:creationId xmlns:p14="http://schemas.microsoft.com/office/powerpoint/2010/main" val="1522602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Extremely positive trend</a:t>
            </a:r>
          </a:p>
          <a:p>
            <a:r>
              <a:rPr lang="en-US" dirty="0"/>
              <a:t>We dramatically exceeded our goal</a:t>
            </a:r>
          </a:p>
          <a:p>
            <a:r>
              <a:rPr lang="en-US" dirty="0"/>
              <a:t>Highest percentage of exits who increased earned cash benefits</a:t>
            </a:r>
          </a:p>
          <a:p>
            <a:r>
              <a:rPr lang="en-US" dirty="0"/>
              <a:t>A tremendous increase from 2022 SPM</a:t>
            </a:r>
          </a:p>
          <a:p>
            <a:r>
              <a:rPr lang="en-US" dirty="0"/>
              <a:t>Breakdown means that more people left homelessness with increased cash earned benefits (jobs)</a:t>
            </a:r>
          </a:p>
          <a:p>
            <a:endParaRPr lang="en-US" dirty="0"/>
          </a:p>
        </p:txBody>
      </p:sp>
      <p:sp>
        <p:nvSpPr>
          <p:cNvPr id="4" name="Slide Number Placeholder 3"/>
          <p:cNvSpPr>
            <a:spLocks noGrp="1"/>
          </p:cNvSpPr>
          <p:nvPr>
            <p:ph type="sldNum" sz="quarter" idx="5"/>
          </p:nvPr>
        </p:nvSpPr>
        <p:spPr/>
        <p:txBody>
          <a:bodyPr/>
          <a:lstStyle/>
          <a:p>
            <a:fld id="{128BF4E2-CB63-4E22-83DD-9B3AA862E426}" type="slidenum">
              <a:rPr lang="en-US" smtClean="0"/>
              <a:t>17</a:t>
            </a:fld>
            <a:endParaRPr lang="en-US"/>
          </a:p>
        </p:txBody>
      </p:sp>
    </p:spTree>
    <p:extLst>
      <p:ext uri="{BB962C8B-B14F-4D97-AF65-F5344CB8AC3E}">
        <p14:creationId xmlns:p14="http://schemas.microsoft.com/office/powerpoint/2010/main" val="343300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Negative trend</a:t>
            </a:r>
          </a:p>
          <a:p>
            <a:r>
              <a:rPr lang="en-US" dirty="0"/>
              <a:t>We moved in the wrong direction from our goal and from our baseline level</a:t>
            </a:r>
          </a:p>
          <a:p>
            <a:r>
              <a:rPr lang="en-US" dirty="0"/>
              <a:t>Second lowest percentage since 2021, did not move towards our goal</a:t>
            </a:r>
          </a:p>
          <a:p>
            <a:r>
              <a:rPr lang="en-US" dirty="0"/>
              <a:t>A significant decrease from 2022 SPM</a:t>
            </a:r>
          </a:p>
          <a:p>
            <a:r>
              <a:rPr lang="en-US" dirty="0"/>
              <a:t>Breakdown means that fewer people left homelessness with unearned benefits (public assistance)</a:t>
            </a:r>
          </a:p>
        </p:txBody>
      </p:sp>
      <p:sp>
        <p:nvSpPr>
          <p:cNvPr id="4" name="Slide Number Placeholder 3"/>
          <p:cNvSpPr>
            <a:spLocks noGrp="1"/>
          </p:cNvSpPr>
          <p:nvPr>
            <p:ph type="sldNum" sz="quarter" idx="5"/>
          </p:nvPr>
        </p:nvSpPr>
        <p:spPr/>
        <p:txBody>
          <a:bodyPr/>
          <a:lstStyle/>
          <a:p>
            <a:fld id="{128BF4E2-CB63-4E22-83DD-9B3AA862E426}" type="slidenum">
              <a:rPr lang="en-US" smtClean="0"/>
              <a:t>18</a:t>
            </a:fld>
            <a:endParaRPr lang="en-US"/>
          </a:p>
        </p:txBody>
      </p:sp>
    </p:spTree>
    <p:extLst>
      <p:ext uri="{BB962C8B-B14F-4D97-AF65-F5344CB8AC3E}">
        <p14:creationId xmlns:p14="http://schemas.microsoft.com/office/powerpoint/2010/main" val="221702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positive trend</a:t>
            </a:r>
          </a:p>
          <a:p>
            <a:r>
              <a:rPr lang="en-US" dirty="0"/>
              <a:t>We back to high retention of permanent housing</a:t>
            </a:r>
          </a:p>
          <a:p>
            <a:r>
              <a:rPr lang="en-US" dirty="0"/>
              <a:t>Exceeded our strategic goal</a:t>
            </a:r>
          </a:p>
          <a:p>
            <a:r>
              <a:rPr lang="en-US" dirty="0"/>
              <a:t>A significant increase from 2022 SPM, 2022 was an anomaly because the VA exited all HUD-VASH out of HMIS, which dramatically decreased our exit retention because they were not managing records</a:t>
            </a:r>
          </a:p>
          <a:p>
            <a:r>
              <a:rPr lang="en-US" dirty="0"/>
              <a:t>Breakdown means that more people retained housing when they left permanent housing</a:t>
            </a:r>
          </a:p>
        </p:txBody>
      </p:sp>
      <p:sp>
        <p:nvSpPr>
          <p:cNvPr id="4" name="Slide Number Placeholder 3"/>
          <p:cNvSpPr>
            <a:spLocks noGrp="1"/>
          </p:cNvSpPr>
          <p:nvPr>
            <p:ph type="sldNum" sz="quarter" idx="5"/>
          </p:nvPr>
        </p:nvSpPr>
        <p:spPr/>
        <p:txBody>
          <a:bodyPr/>
          <a:lstStyle/>
          <a:p>
            <a:fld id="{128BF4E2-CB63-4E22-83DD-9B3AA862E426}" type="slidenum">
              <a:rPr lang="en-US" smtClean="0"/>
              <a:t>19</a:t>
            </a:fld>
            <a:endParaRPr lang="en-US"/>
          </a:p>
        </p:txBody>
      </p:sp>
    </p:spTree>
    <p:extLst>
      <p:ext uri="{BB962C8B-B14F-4D97-AF65-F5344CB8AC3E}">
        <p14:creationId xmlns:p14="http://schemas.microsoft.com/office/powerpoint/2010/main" val="3410543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4E4F77-FA38-44E2-9D65-A6148D307678}" type="slidenum">
              <a:rPr lang="en-US" smtClean="0"/>
              <a:t>20</a:t>
            </a:fld>
            <a:endParaRPr lang="en-US"/>
          </a:p>
        </p:txBody>
      </p:sp>
    </p:spTree>
    <p:extLst>
      <p:ext uri="{BB962C8B-B14F-4D97-AF65-F5344CB8AC3E}">
        <p14:creationId xmlns:p14="http://schemas.microsoft.com/office/powerpoint/2010/main" val="38087817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CC8AE652-D950-473A-9FC6-EC6F020B1172}"/>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36468375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6103A3CF-3A8C-47FA-A607-F835C5193484}"/>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99524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2F8861A0-CC5A-4060-83A1-B965CAD4E46C}"/>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300691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2BEF0513-3582-4009-B408-D011532341AC}"/>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2791993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a:extLst>
              <a:ext uri="{FF2B5EF4-FFF2-40B4-BE49-F238E27FC236}">
                <a16:creationId xmlns:a16="http://schemas.microsoft.com/office/drawing/2014/main" id="{E150475B-2B44-4DBF-88BD-24601F41D007}"/>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3917582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86257291-781D-436C-B5D1-06E1E1A75D7D}"/>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2100932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a:extLst>
              <a:ext uri="{FF2B5EF4-FFF2-40B4-BE49-F238E27FC236}">
                <a16:creationId xmlns:a16="http://schemas.microsoft.com/office/drawing/2014/main" id="{898D8A22-A8C5-4F4D-95B6-743FEB404919}"/>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75935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a:extLst>
              <a:ext uri="{FF2B5EF4-FFF2-40B4-BE49-F238E27FC236}">
                <a16:creationId xmlns:a16="http://schemas.microsoft.com/office/drawing/2014/main" id="{24B3CF95-6B63-4B4C-B5A1-4E62AE0620C6}"/>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174357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4">
            <a:extLst>
              <a:ext uri="{FF2B5EF4-FFF2-40B4-BE49-F238E27FC236}">
                <a16:creationId xmlns:a16="http://schemas.microsoft.com/office/drawing/2014/main" id="{F366A5AB-CD48-4AFF-BCB1-CD56AC8FEFE9}"/>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3559747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C8AEE516-EABD-4069-8E36-F4EE3DE3B6A7}"/>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983972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a:extLst>
              <a:ext uri="{FF2B5EF4-FFF2-40B4-BE49-F238E27FC236}">
                <a16:creationId xmlns:a16="http://schemas.microsoft.com/office/drawing/2014/main" id="{8C1CD37B-17B7-4F1C-A2A9-E28863ED0555}"/>
              </a:ext>
            </a:extLst>
          </p:cNvPr>
          <p:cNvPicPr>
            <a:picLocks noChangeAspect="1"/>
          </p:cNvPicPr>
          <p:nvPr userDrawn="1"/>
        </p:nvPicPr>
        <p:blipFill>
          <a:blip r:embed="rId2"/>
          <a:stretch>
            <a:fillRect/>
          </a:stretch>
        </p:blipFill>
        <p:spPr>
          <a:xfrm>
            <a:off x="628650" y="6070867"/>
            <a:ext cx="7886700" cy="630936"/>
          </a:xfrm>
          <a:prstGeom prst="rect">
            <a:avLst/>
          </a:prstGeom>
        </p:spPr>
      </p:pic>
    </p:spTree>
    <p:extLst>
      <p:ext uri="{BB962C8B-B14F-4D97-AF65-F5344CB8AC3E}">
        <p14:creationId xmlns:p14="http://schemas.microsoft.com/office/powerpoint/2010/main" val="813233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46CE7D5-CF57-46EF-B807-FDD0502418D4}" type="datetimeFigureOut">
              <a:rPr lang="en-US" smtClean="0"/>
              <a:t>10/30/2023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37503567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2664" y="1098133"/>
            <a:ext cx="3249230" cy="4634664"/>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p:cNvSpPr>
            <a:spLocks noGrp="1"/>
          </p:cNvSpPr>
          <p:nvPr>
            <p:ph type="ctrTitle"/>
          </p:nvPr>
        </p:nvSpPr>
        <p:spPr>
          <a:xfrm>
            <a:off x="438411" y="1543051"/>
            <a:ext cx="2810467" cy="1885949"/>
          </a:xfrm>
        </p:spPr>
        <p:txBody>
          <a:bodyPr>
            <a:normAutofit/>
          </a:bodyPr>
          <a:lstStyle/>
          <a:p>
            <a:r>
              <a:rPr lang="en-US" sz="4000" dirty="0">
                <a:solidFill>
                  <a:srgbClr val="FFFFFF"/>
                </a:solidFill>
                <a:cs typeface="Calibri Light"/>
              </a:rPr>
              <a:t>Fall 2023 Membership Meeting</a:t>
            </a:r>
            <a:endParaRPr lang="en-US" sz="4000" dirty="0">
              <a:solidFill>
                <a:srgbClr val="FFFFFF"/>
              </a:solidFill>
            </a:endParaRPr>
          </a:p>
        </p:txBody>
      </p:sp>
      <p:cxnSp>
        <p:nvCxnSpPr>
          <p:cNvPr id="19" name="Straight Connector 18">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3344" y="3789950"/>
            <a:ext cx="1940093"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close up of a sign&#10;&#10;Description automatically generated">
            <a:extLst>
              <a:ext uri="{FF2B5EF4-FFF2-40B4-BE49-F238E27FC236}">
                <a16:creationId xmlns:a16="http://schemas.microsoft.com/office/drawing/2014/main" id="{2BC13AFC-8DEE-4A42-A161-DF2AF4827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5367" y="1705528"/>
            <a:ext cx="4915159" cy="3452901"/>
          </a:xfrm>
          <a:prstGeom prst="rect">
            <a:avLst/>
          </a:prstGeom>
        </p:spPr>
      </p:pic>
      <p:sp>
        <p:nvSpPr>
          <p:cNvPr id="7" name="Title 1">
            <a:extLst>
              <a:ext uri="{FF2B5EF4-FFF2-40B4-BE49-F238E27FC236}">
                <a16:creationId xmlns:a16="http://schemas.microsoft.com/office/drawing/2014/main" id="{862D5DDB-A659-433B-B05B-00307E397B87}"/>
              </a:ext>
            </a:extLst>
          </p:cNvPr>
          <p:cNvSpPr txBox="1">
            <a:spLocks/>
          </p:cNvSpPr>
          <p:nvPr/>
        </p:nvSpPr>
        <p:spPr>
          <a:xfrm>
            <a:off x="505677" y="4204416"/>
            <a:ext cx="2810467" cy="1110525"/>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3200" dirty="0" err="1">
                <a:solidFill>
                  <a:srgbClr val="FFFFFF"/>
                </a:solidFill>
                <a:cs typeface="Calibri Light"/>
              </a:rPr>
              <a:t>PPCoC</a:t>
            </a:r>
            <a:r>
              <a:rPr lang="en-US" sz="3200" dirty="0">
                <a:solidFill>
                  <a:srgbClr val="FFFFFF"/>
                </a:solidFill>
                <a:cs typeface="Calibri Light"/>
              </a:rPr>
              <a:t> </a:t>
            </a:r>
          </a:p>
          <a:p>
            <a:r>
              <a:rPr lang="en-US" sz="3200" dirty="0">
                <a:solidFill>
                  <a:srgbClr val="FFFFFF"/>
                </a:solidFill>
                <a:cs typeface="Calibri Light"/>
              </a:rPr>
              <a:t>Governing Board - </a:t>
            </a:r>
          </a:p>
          <a:p>
            <a:r>
              <a:rPr lang="en-US" sz="3200" dirty="0">
                <a:solidFill>
                  <a:srgbClr val="FFFFFF"/>
                </a:solidFill>
                <a:cs typeface="Calibri Light"/>
              </a:rPr>
              <a:t>October 27, 2023</a:t>
            </a:r>
            <a:endParaRPr lang="en-US" sz="3200" dirty="0">
              <a:solidFill>
                <a:srgbClr val="FFFFFF"/>
              </a:solidFil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0E2D1C8-E839-4D78-9B0F-D68D756DA3B2}"/>
              </a:ext>
            </a:extLst>
          </p:cNvPr>
          <p:cNvSpPr>
            <a:spLocks noGrp="1"/>
          </p:cNvSpPr>
          <p:nvPr>
            <p:ph type="title"/>
          </p:nvPr>
        </p:nvSpPr>
        <p:spPr>
          <a:xfrm>
            <a:off x="533400" y="113879"/>
            <a:ext cx="8077200" cy="1325563"/>
          </a:xfrm>
        </p:spPr>
        <p:txBody>
          <a:bodyPr>
            <a:normAutofit fontScale="90000"/>
          </a:bodyPr>
          <a:lstStyle/>
          <a:p>
            <a:pPr algn="ctr"/>
            <a:r>
              <a:rPr lang="en-US" sz="4800" b="1" u="sng" dirty="0"/>
              <a:t>PPCoC 3-Year Strategic Plan - Goals</a:t>
            </a:r>
          </a:p>
        </p:txBody>
      </p:sp>
      <p:pic>
        <p:nvPicPr>
          <p:cNvPr id="3" name="Picture 2">
            <a:extLst>
              <a:ext uri="{FF2B5EF4-FFF2-40B4-BE49-F238E27FC236}">
                <a16:creationId xmlns:a16="http://schemas.microsoft.com/office/drawing/2014/main" id="{C542BE42-6613-DF8C-2305-200E3A690D8E}"/>
              </a:ext>
            </a:extLst>
          </p:cNvPr>
          <p:cNvPicPr>
            <a:picLocks noChangeAspect="1"/>
          </p:cNvPicPr>
          <p:nvPr/>
        </p:nvPicPr>
        <p:blipFill>
          <a:blip r:embed="rId2"/>
          <a:stretch>
            <a:fillRect/>
          </a:stretch>
        </p:blipFill>
        <p:spPr>
          <a:xfrm>
            <a:off x="222850" y="1524000"/>
            <a:ext cx="8698302" cy="3810000"/>
          </a:xfrm>
          <a:prstGeom prst="rect">
            <a:avLst/>
          </a:prstGeom>
        </p:spPr>
      </p:pic>
    </p:spTree>
    <p:extLst>
      <p:ext uri="{BB962C8B-B14F-4D97-AF65-F5344CB8AC3E}">
        <p14:creationId xmlns:p14="http://schemas.microsoft.com/office/powerpoint/2010/main" val="1424736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871B8-A340-4B5C-87AA-9C6749DBD3AA}"/>
              </a:ext>
            </a:extLst>
          </p:cNvPr>
          <p:cNvSpPr>
            <a:spLocks noGrp="1"/>
          </p:cNvSpPr>
          <p:nvPr>
            <p:ph type="title"/>
          </p:nvPr>
        </p:nvSpPr>
        <p:spPr>
          <a:xfrm>
            <a:off x="381000" y="-76200"/>
            <a:ext cx="8763000" cy="1325563"/>
          </a:xfrm>
        </p:spPr>
        <p:txBody>
          <a:bodyPr>
            <a:normAutofit/>
          </a:bodyPr>
          <a:lstStyle/>
          <a:p>
            <a:r>
              <a:rPr lang="en-US" sz="4800" b="1" dirty="0"/>
              <a:t> </a:t>
            </a:r>
            <a:r>
              <a:rPr lang="en-US" sz="4800" b="1" u="sng" dirty="0"/>
              <a:t>Rare</a:t>
            </a:r>
            <a:r>
              <a:rPr lang="en-US" sz="4800" b="1" dirty="0"/>
              <a:t>		   	    </a:t>
            </a:r>
            <a:r>
              <a:rPr lang="en-US" sz="4800" b="1" u="sng" dirty="0"/>
              <a:t>Brief</a:t>
            </a:r>
            <a:r>
              <a:rPr lang="en-US" sz="4800" b="1" dirty="0"/>
              <a:t>	         </a:t>
            </a:r>
            <a:r>
              <a:rPr lang="en-US" sz="4800" b="1" u="sng" dirty="0"/>
              <a:t>One-time</a:t>
            </a:r>
          </a:p>
        </p:txBody>
      </p:sp>
      <p:pic>
        <p:nvPicPr>
          <p:cNvPr id="4" name="Picture 3">
            <a:extLst>
              <a:ext uri="{FF2B5EF4-FFF2-40B4-BE49-F238E27FC236}">
                <a16:creationId xmlns:a16="http://schemas.microsoft.com/office/drawing/2014/main" id="{5F7764AD-F139-D7B9-0A8C-963AA74CE53B}"/>
              </a:ext>
            </a:extLst>
          </p:cNvPr>
          <p:cNvPicPr>
            <a:picLocks noChangeAspect="1"/>
          </p:cNvPicPr>
          <p:nvPr/>
        </p:nvPicPr>
        <p:blipFill>
          <a:blip r:embed="rId3"/>
          <a:stretch>
            <a:fillRect/>
          </a:stretch>
        </p:blipFill>
        <p:spPr>
          <a:xfrm>
            <a:off x="204244" y="1066800"/>
            <a:ext cx="8763000" cy="4825261"/>
          </a:xfrm>
          <a:prstGeom prst="rect">
            <a:avLst/>
          </a:prstGeom>
        </p:spPr>
      </p:pic>
    </p:spTree>
    <p:extLst>
      <p:ext uri="{BB962C8B-B14F-4D97-AF65-F5344CB8AC3E}">
        <p14:creationId xmlns:p14="http://schemas.microsoft.com/office/powerpoint/2010/main" val="2350392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4E3618-B721-4426-A260-7482A10428C9}"/>
              </a:ext>
            </a:extLst>
          </p:cNvPr>
          <p:cNvSpPr>
            <a:spLocks noGrp="1"/>
          </p:cNvSpPr>
          <p:nvPr>
            <p:ph idx="1"/>
          </p:nvPr>
        </p:nvSpPr>
        <p:spPr>
          <a:xfrm>
            <a:off x="304800" y="266700"/>
            <a:ext cx="8534400" cy="6324600"/>
          </a:xfrm>
        </p:spPr>
        <p:txBody>
          <a:bodyPr>
            <a:normAutofit/>
          </a:bodyPr>
          <a:lstStyle/>
          <a:p>
            <a:pPr marL="0" marR="0" indent="0">
              <a:lnSpc>
                <a:spcPct val="107000"/>
              </a:lnSpc>
              <a:spcBef>
                <a:spcPts val="0"/>
              </a:spcBef>
              <a:spcAft>
                <a:spcPts val="6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Goal 1:</a:t>
            </a:r>
            <a:r>
              <a:rPr lang="en-US" sz="1800" dirty="0">
                <a:effectLst/>
                <a:latin typeface="Calibri" panose="020F0502020204030204" pitchFamily="34" charset="0"/>
                <a:ea typeface="Calibri" panose="020F0502020204030204" pitchFamily="34" charset="0"/>
                <a:cs typeface="Calibri" panose="020F0502020204030204" pitchFamily="34" charset="0"/>
              </a:rPr>
              <a:t> Make homelessness </a:t>
            </a:r>
            <a:r>
              <a:rPr lang="en-US" sz="1800" b="1" dirty="0">
                <a:solidFill>
                  <a:srgbClr val="009ABF"/>
                </a:solidFill>
                <a:effectLst/>
                <a:latin typeface="Calibri" panose="020F0502020204030204" pitchFamily="34" charset="0"/>
                <a:ea typeface="Calibri" panose="020F0502020204030204" pitchFamily="34" charset="0"/>
                <a:cs typeface="Times New Roman" panose="02020603050405020304" pitchFamily="18" charset="0"/>
              </a:rPr>
              <a:t>rare</a:t>
            </a:r>
            <a:r>
              <a:rPr lang="en-US" sz="18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by reducing the inflows of people who experience homelessness into the region.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1.1:</a:t>
            </a:r>
            <a:r>
              <a:rPr lang="en-US" sz="1500" dirty="0">
                <a:effectLst/>
                <a:latin typeface="Calibri" panose="020F0502020204030204" pitchFamily="34" charset="0"/>
                <a:ea typeface="Times New Roman" panose="02020603050405020304" pitchFamily="18" charset="0"/>
              </a:rPr>
              <a:t> Decrease the unsheltered homeless count for the Point in Time by </a:t>
            </a:r>
            <a:r>
              <a:rPr lang="en-US" sz="1500" b="1" dirty="0">
                <a:effectLst/>
                <a:latin typeface="Calibri" panose="020F0502020204030204" pitchFamily="34" charset="0"/>
                <a:ea typeface="Times New Roman" panose="02020603050405020304" pitchFamily="18" charset="0"/>
              </a:rPr>
              <a:t>10%.</a:t>
            </a:r>
            <a:r>
              <a:rPr lang="en-US" sz="1500" dirty="0">
                <a:effectLst/>
                <a:latin typeface="Calibri" panose="020F050202020403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1.2:</a:t>
            </a:r>
            <a:r>
              <a:rPr lang="en-US" sz="1500" dirty="0">
                <a:effectLst/>
                <a:latin typeface="Calibri" panose="020F0502020204030204" pitchFamily="34" charset="0"/>
                <a:ea typeface="Times New Roman" panose="02020603050405020304" pitchFamily="18" charset="0"/>
              </a:rPr>
              <a:t> Achieve bed utilization for transitional housing at </a:t>
            </a:r>
            <a:r>
              <a:rPr lang="en-US" sz="1500" b="1" dirty="0">
                <a:effectLst/>
                <a:latin typeface="Calibri" panose="020F0502020204030204" pitchFamily="34" charset="0"/>
                <a:ea typeface="Times New Roman" panose="02020603050405020304" pitchFamily="18" charset="0"/>
              </a:rPr>
              <a:t>90%</a:t>
            </a:r>
            <a:r>
              <a:rPr lang="en-US" sz="1500" dirty="0">
                <a:effectLst/>
                <a:latin typeface="Calibri" panose="020F0502020204030204" pitchFamily="34" charset="0"/>
                <a:ea typeface="Times New Roman" panose="02020603050405020304" pitchFamily="18" charset="0"/>
              </a:rPr>
              <a:t> or greater.		</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1.3:</a:t>
            </a:r>
            <a:r>
              <a:rPr lang="en-US" sz="1500" dirty="0">
                <a:effectLst/>
                <a:latin typeface="Calibri" panose="020F0502020204030204" pitchFamily="34" charset="0"/>
                <a:ea typeface="Times New Roman" panose="02020603050405020304" pitchFamily="18" charset="0"/>
              </a:rPr>
              <a:t> Achieve a </a:t>
            </a:r>
            <a:r>
              <a:rPr lang="en-US" sz="1500" b="1" dirty="0">
                <a:effectLst/>
                <a:latin typeface="Calibri" panose="020F0502020204030204" pitchFamily="34" charset="0"/>
                <a:ea typeface="Times New Roman" panose="02020603050405020304" pitchFamily="18" charset="0"/>
              </a:rPr>
              <a:t>15%</a:t>
            </a:r>
            <a:r>
              <a:rPr lang="en-US" sz="1500" dirty="0">
                <a:effectLst/>
                <a:latin typeface="Calibri" panose="020F0502020204030204" pitchFamily="34" charset="0"/>
                <a:ea typeface="Times New Roman" panose="02020603050405020304" pitchFamily="18" charset="0"/>
              </a:rPr>
              <a:t> reduction in First Time homelessness.</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1.4:</a:t>
            </a:r>
            <a:r>
              <a:rPr lang="en-US" sz="1500" dirty="0">
                <a:effectLst/>
                <a:latin typeface="Calibri" panose="020F0502020204030204" pitchFamily="34" charset="0"/>
                <a:ea typeface="Times New Roman" panose="02020603050405020304" pitchFamily="18" charset="0"/>
              </a:rPr>
              <a:t> Reduce first time homelessness for black, indigenous, and people of color (BIPOC) by </a:t>
            </a:r>
            <a:r>
              <a:rPr lang="en-US" sz="1500" b="1" dirty="0">
                <a:effectLst/>
                <a:latin typeface="Calibri" panose="020F0502020204030204" pitchFamily="34" charset="0"/>
                <a:ea typeface="Times New Roman" panose="02020603050405020304" pitchFamily="18" charset="0"/>
              </a:rPr>
              <a:t>25%.</a:t>
            </a:r>
            <a:endParaRPr lang="en-US" sz="15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0"/>
              </a:spcAft>
              <a:buNone/>
            </a:pPr>
            <a:endParaRPr lang="en-US" sz="1000" b="1" dirty="0">
              <a:latin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Goal 2:</a:t>
            </a:r>
            <a:r>
              <a:rPr lang="en-US" sz="1800" dirty="0">
                <a:effectLst/>
                <a:latin typeface="Calibri" panose="020F0502020204030204" pitchFamily="34" charset="0"/>
                <a:ea typeface="Calibri" panose="020F0502020204030204" pitchFamily="34" charset="0"/>
                <a:cs typeface="Calibri" panose="020F0502020204030204" pitchFamily="34" charset="0"/>
              </a:rPr>
              <a:t> Make homelessness </a:t>
            </a:r>
            <a:r>
              <a:rPr lang="en-US" sz="1800" b="1" dirty="0">
                <a:solidFill>
                  <a:srgbClr val="009ABF"/>
                </a:solidFill>
                <a:effectLst/>
                <a:latin typeface="Calibri" panose="020F0502020204030204" pitchFamily="34" charset="0"/>
                <a:ea typeface="Calibri" panose="020F0502020204030204" pitchFamily="34" charset="0"/>
                <a:cs typeface="Times New Roman" panose="02020603050405020304" pitchFamily="18" charset="0"/>
              </a:rPr>
              <a:t>brief</a:t>
            </a:r>
            <a:r>
              <a:rPr lang="en-US" sz="18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by reducing the duration of time people spend in temporary shelter or unsheltered.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2.1:</a:t>
            </a:r>
            <a:r>
              <a:rPr lang="en-US" sz="1500" dirty="0">
                <a:effectLst/>
                <a:latin typeface="Calibri" panose="020F0502020204030204" pitchFamily="34" charset="0"/>
                <a:ea typeface="Times New Roman" panose="02020603050405020304" pitchFamily="18" charset="0"/>
              </a:rPr>
              <a:t> Reduce length of time persons are active in ES programs to fewer than </a:t>
            </a:r>
            <a:r>
              <a:rPr lang="en-US" sz="1500" b="1" dirty="0">
                <a:effectLst/>
                <a:latin typeface="Calibri" panose="020F0502020204030204" pitchFamily="34" charset="0"/>
                <a:ea typeface="Times New Roman" panose="02020603050405020304" pitchFamily="18" charset="0"/>
              </a:rPr>
              <a:t>60-days</a:t>
            </a:r>
            <a:r>
              <a:rPr lang="en-US" sz="1500" dirty="0">
                <a:effectLst/>
                <a:latin typeface="Calibri" panose="020F0502020204030204" pitchFamily="34" charset="0"/>
                <a:ea typeface="Times New Roman" panose="02020603050405020304" pitchFamily="18" charset="0"/>
              </a:rPr>
              <a:t>.</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2.2:</a:t>
            </a:r>
            <a:r>
              <a:rPr lang="en-US" sz="1500" dirty="0">
                <a:effectLst/>
                <a:latin typeface="Calibri" panose="020F0502020204030204" pitchFamily="34" charset="0"/>
                <a:ea typeface="Times New Roman" panose="02020603050405020304" pitchFamily="18" charset="0"/>
              </a:rPr>
              <a:t> Reduce length of time prior to housing move-in to fewer than</a:t>
            </a:r>
            <a:r>
              <a:rPr lang="en-US" sz="1500" b="1" dirty="0">
                <a:effectLst/>
                <a:latin typeface="Calibri" panose="020F0502020204030204" pitchFamily="34" charset="0"/>
                <a:ea typeface="Times New Roman" panose="02020603050405020304" pitchFamily="18" charset="0"/>
              </a:rPr>
              <a:t> 120 median days</a:t>
            </a:r>
            <a:r>
              <a:rPr lang="en-US" sz="1500" dirty="0">
                <a:effectLst/>
                <a:latin typeface="Calibri" panose="020F0502020204030204" pitchFamily="34" charset="0"/>
                <a:ea typeface="Times New Roman" panose="02020603050405020304" pitchFamily="18" charset="0"/>
              </a:rPr>
              <a:t>. </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2.3:</a:t>
            </a:r>
            <a:r>
              <a:rPr lang="en-US" sz="1500" dirty="0">
                <a:effectLst/>
                <a:latin typeface="Calibri" panose="020F0502020204030204" pitchFamily="34" charset="0"/>
                <a:ea typeface="Times New Roman" panose="02020603050405020304" pitchFamily="18" charset="0"/>
              </a:rPr>
              <a:t> Increase exits to permanent housing from street outreach by </a:t>
            </a:r>
            <a:r>
              <a:rPr lang="en-US" sz="1500" b="1" dirty="0">
                <a:effectLst/>
                <a:latin typeface="Calibri" panose="020F0502020204030204" pitchFamily="34" charset="0"/>
                <a:ea typeface="Times New Roman" panose="02020603050405020304" pitchFamily="18" charset="0"/>
              </a:rPr>
              <a:t>5%.</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2.4:</a:t>
            </a:r>
            <a:r>
              <a:rPr lang="en-US" sz="1500" dirty="0">
                <a:effectLst/>
                <a:latin typeface="Calibri" panose="020F0502020204030204" pitchFamily="34" charset="0"/>
                <a:ea typeface="Times New Roman" panose="02020603050405020304" pitchFamily="18" charset="0"/>
              </a:rPr>
              <a:t> Increase exits into temporary/Institutions from street outreach by </a:t>
            </a:r>
            <a:r>
              <a:rPr lang="en-US" sz="1500" b="1" dirty="0">
                <a:effectLst/>
                <a:latin typeface="Calibri" panose="020F0502020204030204" pitchFamily="34" charset="0"/>
                <a:ea typeface="Times New Roman" panose="02020603050405020304" pitchFamily="18" charset="0"/>
              </a:rPr>
              <a:t>10%.</a:t>
            </a:r>
            <a:endParaRPr lang="en-US" sz="1500" dirty="0">
              <a:effectLst/>
              <a:latin typeface="Times New Roman" panose="02020603050405020304" pitchFamily="18" charset="0"/>
              <a:ea typeface="Times New Roman" panose="02020603050405020304" pitchFamily="18" charset="0"/>
            </a:endParaRPr>
          </a:p>
          <a:p>
            <a:pPr marL="0" marR="0" indent="0">
              <a:lnSpc>
                <a:spcPct val="107000"/>
              </a:lnSpc>
              <a:spcBef>
                <a:spcPts val="0"/>
              </a:spcBef>
              <a:spcAft>
                <a:spcPts val="0"/>
              </a:spcAft>
              <a:buNone/>
            </a:pPr>
            <a:r>
              <a:rPr lang="en-US" sz="1500" b="1" dirty="0">
                <a:effectLst/>
                <a:latin typeface="Calibri" panose="020F0502020204030204" pitchFamily="34" charset="0"/>
                <a:ea typeface="Calibri" panose="020F0502020204030204" pitchFamily="34" charset="0"/>
                <a:cs typeface="Calibri" panose="020F0502020204030204" pitchFamily="34" charset="0"/>
              </a:rPr>
              <a:t> </a:t>
            </a:r>
            <a:endParaRPr lang="en-US" sz="1000" b="1"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600"/>
              </a:spcAft>
              <a:buNone/>
            </a:pPr>
            <a:r>
              <a:rPr lang="en-US" sz="1800" b="1" dirty="0">
                <a:effectLst/>
                <a:latin typeface="Calibri" panose="020F0502020204030204" pitchFamily="34" charset="0"/>
                <a:ea typeface="Calibri" panose="020F0502020204030204" pitchFamily="34" charset="0"/>
                <a:cs typeface="Calibri" panose="020F0502020204030204" pitchFamily="34" charset="0"/>
              </a:rPr>
              <a:t>Goal 3:</a:t>
            </a:r>
            <a:r>
              <a:rPr lang="en-US" sz="1800" dirty="0">
                <a:effectLst/>
                <a:latin typeface="Calibri" panose="020F0502020204030204" pitchFamily="34" charset="0"/>
                <a:ea typeface="Calibri" panose="020F0502020204030204" pitchFamily="34" charset="0"/>
                <a:cs typeface="Calibri" panose="020F0502020204030204" pitchFamily="34" charset="0"/>
              </a:rPr>
              <a:t> Make homelessness </a:t>
            </a:r>
            <a:r>
              <a:rPr lang="en-US" sz="1800" b="1" dirty="0">
                <a:solidFill>
                  <a:srgbClr val="009ABF"/>
                </a:solidFill>
                <a:effectLst/>
                <a:latin typeface="Calibri" panose="020F0502020204030204" pitchFamily="34" charset="0"/>
                <a:ea typeface="Calibri" panose="020F0502020204030204" pitchFamily="34" charset="0"/>
                <a:cs typeface="Times New Roman" panose="02020603050405020304" pitchFamily="18" charset="0"/>
              </a:rPr>
              <a:t>nonrecurring</a:t>
            </a:r>
            <a:r>
              <a:rPr lang="en-US" sz="1800" dirty="0">
                <a:solidFill>
                  <a:srgbClr val="ED7D31"/>
                </a:solidFill>
                <a:effectLst/>
                <a:latin typeface="Calibri" panose="020F0502020204030204" pitchFamily="34" charset="0"/>
                <a:ea typeface="Calibri" panose="020F0502020204030204" pitchFamily="34" charset="0"/>
                <a:cs typeface="Calibri" panose="020F0502020204030204" pitchFamily="34"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and one-time by improving system outcomes to permanent housing solutions.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3.1:</a:t>
            </a:r>
            <a:r>
              <a:rPr lang="en-US" sz="1500" dirty="0">
                <a:effectLst/>
                <a:latin typeface="Calibri" panose="020F0502020204030204" pitchFamily="34" charset="0"/>
                <a:ea typeface="Times New Roman" panose="02020603050405020304" pitchFamily="18" charset="0"/>
              </a:rPr>
              <a:t>  Decrease homeless returns to fewer than </a:t>
            </a:r>
            <a:r>
              <a:rPr lang="en-US" sz="1500" b="1" dirty="0">
                <a:effectLst/>
                <a:latin typeface="Calibri" panose="020F0502020204030204" pitchFamily="34" charset="0"/>
                <a:ea typeface="Times New Roman" panose="02020603050405020304" pitchFamily="18" charset="0"/>
              </a:rPr>
              <a:t>20% </a:t>
            </a:r>
            <a:r>
              <a:rPr lang="en-US" sz="1500" dirty="0">
                <a:effectLst/>
                <a:latin typeface="Calibri" panose="020F0502020204030204" pitchFamily="34" charset="0"/>
                <a:ea typeface="Times New Roman" panose="02020603050405020304" pitchFamily="18" charset="0"/>
              </a:rPr>
              <a:t>within six-months of stays from emergency shelter.</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3.2:</a:t>
            </a:r>
            <a:r>
              <a:rPr lang="en-US" sz="1500" dirty="0">
                <a:effectLst/>
                <a:latin typeface="Calibri" panose="020F0502020204030204" pitchFamily="34" charset="0"/>
                <a:ea typeface="Times New Roman" panose="02020603050405020304" pitchFamily="18" charset="0"/>
              </a:rPr>
              <a:t> Increase cash earned benefits for system leavers to more than </a:t>
            </a:r>
            <a:r>
              <a:rPr lang="en-US" sz="1500" b="1" dirty="0">
                <a:effectLst/>
                <a:latin typeface="Calibri" panose="020F0502020204030204" pitchFamily="34" charset="0"/>
                <a:ea typeface="Times New Roman" panose="02020603050405020304" pitchFamily="18" charset="0"/>
              </a:rPr>
              <a:t>20%</a:t>
            </a:r>
            <a:r>
              <a:rPr lang="en-US" sz="1500" dirty="0">
                <a:effectLst/>
                <a:latin typeface="Calibri" panose="020F0502020204030204" pitchFamily="34" charset="0"/>
                <a:ea typeface="Times New Roman" panose="02020603050405020304" pitchFamily="18" charset="0"/>
              </a:rPr>
              <a:t> for all leavers.</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3.3:</a:t>
            </a:r>
            <a:r>
              <a:rPr lang="en-US" sz="1500" dirty="0">
                <a:effectLst/>
                <a:latin typeface="Calibri" panose="020F0502020204030204" pitchFamily="34" charset="0"/>
                <a:ea typeface="Times New Roman" panose="02020603050405020304" pitchFamily="18" charset="0"/>
              </a:rPr>
              <a:t> Increase non-cash benefits for system leavers to more than </a:t>
            </a:r>
            <a:r>
              <a:rPr lang="en-US" sz="1500" b="1" dirty="0">
                <a:effectLst/>
                <a:latin typeface="Calibri" panose="020F0502020204030204" pitchFamily="34" charset="0"/>
                <a:ea typeface="Times New Roman" panose="02020603050405020304" pitchFamily="18" charset="0"/>
              </a:rPr>
              <a:t>40%</a:t>
            </a:r>
            <a:r>
              <a:rPr lang="en-US" sz="1500" dirty="0">
                <a:effectLst/>
                <a:latin typeface="Calibri" panose="020F0502020204030204" pitchFamily="34" charset="0"/>
                <a:ea typeface="Times New Roman" panose="02020603050405020304" pitchFamily="18" charset="0"/>
              </a:rPr>
              <a:t> for all leavers.</a:t>
            </a:r>
            <a:endParaRPr lang="en-US" sz="1500" dirty="0">
              <a:effectLst/>
              <a:latin typeface="Times New Roman" panose="02020603050405020304" pitchFamily="18" charset="0"/>
              <a:ea typeface="Times New Roman" panose="02020603050405020304" pitchFamily="18" charset="0"/>
            </a:endParaRPr>
          </a:p>
          <a:p>
            <a:pPr marL="114300" marR="0" indent="0">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3.4:</a:t>
            </a:r>
            <a:r>
              <a:rPr lang="en-US" sz="1500" dirty="0">
                <a:effectLst/>
                <a:latin typeface="Calibri" panose="020F0502020204030204" pitchFamily="34" charset="0"/>
                <a:ea typeface="Times New Roman" panose="02020603050405020304" pitchFamily="18" charset="0"/>
              </a:rPr>
              <a:t> Increase successful exit placements into permanent housing to </a:t>
            </a:r>
            <a:r>
              <a:rPr lang="en-US" sz="1500" b="1" dirty="0">
                <a:effectLst/>
                <a:latin typeface="Calibri" panose="020F0502020204030204" pitchFamily="34" charset="0"/>
                <a:ea typeface="Times New Roman" panose="02020603050405020304" pitchFamily="18" charset="0"/>
              </a:rPr>
              <a:t>20%</a:t>
            </a:r>
            <a:r>
              <a:rPr lang="en-US" sz="1500" dirty="0">
                <a:effectLst/>
                <a:latin typeface="Calibri" panose="020F0502020204030204" pitchFamily="34" charset="0"/>
                <a:ea typeface="Times New Roman" panose="02020603050405020304" pitchFamily="18" charset="0"/>
              </a:rPr>
              <a:t> of all exits.</a:t>
            </a:r>
            <a:endParaRPr lang="en-US" sz="1500" dirty="0">
              <a:effectLst/>
              <a:latin typeface="Times New Roman" panose="02020603050405020304" pitchFamily="18" charset="0"/>
              <a:ea typeface="Times New Roman" panose="02020603050405020304" pitchFamily="18" charset="0"/>
            </a:endParaRPr>
          </a:p>
          <a:p>
            <a:pPr marL="114300" marR="0" indent="0">
              <a:lnSpc>
                <a:spcPct val="107000"/>
              </a:lnSpc>
              <a:spcBef>
                <a:spcPts val="0"/>
              </a:spcBef>
              <a:spcAft>
                <a:spcPts val="0"/>
              </a:spcAft>
              <a:buNone/>
            </a:pPr>
            <a:r>
              <a:rPr lang="en-US" sz="1500" u="sng" dirty="0">
                <a:effectLst/>
                <a:latin typeface="Calibri" panose="020F0502020204030204" pitchFamily="34" charset="0"/>
                <a:ea typeface="Times New Roman" panose="02020603050405020304" pitchFamily="18" charset="0"/>
              </a:rPr>
              <a:t>Objective 3.5:</a:t>
            </a:r>
            <a:r>
              <a:rPr lang="en-US" sz="1500" dirty="0">
                <a:effectLst/>
                <a:latin typeface="Calibri" panose="020F0502020204030204" pitchFamily="34" charset="0"/>
                <a:ea typeface="Times New Roman" panose="02020603050405020304" pitchFamily="18" charset="0"/>
              </a:rPr>
              <a:t> Achieve retention of permanent housing at </a:t>
            </a:r>
            <a:r>
              <a:rPr lang="en-US" sz="1500" b="1" dirty="0">
                <a:effectLst/>
                <a:latin typeface="Calibri" panose="020F0502020204030204" pitchFamily="34" charset="0"/>
                <a:ea typeface="Times New Roman" panose="02020603050405020304" pitchFamily="18" charset="0"/>
              </a:rPr>
              <a:t>90% </a:t>
            </a:r>
            <a:r>
              <a:rPr lang="en-US" sz="1500" dirty="0">
                <a:effectLst/>
                <a:latin typeface="Calibri" panose="020F0502020204030204" pitchFamily="34" charset="0"/>
                <a:ea typeface="Times New Roman" panose="02020603050405020304" pitchFamily="18" charset="0"/>
              </a:rPr>
              <a:t>or greater.</a:t>
            </a:r>
            <a:endParaRPr lang="en-US" sz="15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88864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 close up of a logo&#10;&#10;Description automatically generated">
            <a:extLst>
              <a:ext uri="{FF2B5EF4-FFF2-40B4-BE49-F238E27FC236}">
                <a16:creationId xmlns:a16="http://schemas.microsoft.com/office/drawing/2014/main" id="{3E7CBA0B-AF3F-46CD-9F2F-0F7D9573F577}"/>
              </a:ext>
            </a:extLst>
          </p:cNvPr>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5499" r="1434" b="4"/>
          <a:stretch/>
        </p:blipFill>
        <p:spPr bwMode="auto">
          <a:xfrm>
            <a:off x="1752600" y="304800"/>
            <a:ext cx="6066140" cy="552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52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F817A06-B81E-42B2-A932-B3706DD6C02B}"/>
              </a:ext>
            </a:extLst>
          </p:cNvPr>
          <p:cNvGraphicFramePr>
            <a:graphicFrameLocks/>
          </p:cNvGraphicFramePr>
          <p:nvPr/>
        </p:nvGraphicFramePr>
        <p:xfrm>
          <a:off x="304800" y="304800"/>
          <a:ext cx="8610599"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950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14AD583-3FF1-45CF-960C-6A360B097EC3}"/>
              </a:ext>
            </a:extLst>
          </p:cNvPr>
          <p:cNvGraphicFramePr>
            <a:graphicFrameLocks/>
          </p:cNvGraphicFramePr>
          <p:nvPr/>
        </p:nvGraphicFramePr>
        <p:xfrm>
          <a:off x="304800" y="304800"/>
          <a:ext cx="8534399"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57307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7992D85-3966-47B7-BB12-08D7416B6F41}"/>
              </a:ext>
            </a:extLst>
          </p:cNvPr>
          <p:cNvGraphicFramePr>
            <a:graphicFrameLocks/>
          </p:cNvGraphicFramePr>
          <p:nvPr/>
        </p:nvGraphicFramePr>
        <p:xfrm>
          <a:off x="228600" y="304800"/>
          <a:ext cx="8610600" cy="5638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69576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AB895B7D-60D1-4419-8008-CF822662F524}"/>
              </a:ext>
            </a:extLst>
          </p:cNvPr>
          <p:cNvGraphicFramePr>
            <a:graphicFrameLocks/>
          </p:cNvGraphicFramePr>
          <p:nvPr/>
        </p:nvGraphicFramePr>
        <p:xfrm>
          <a:off x="304800" y="304800"/>
          <a:ext cx="84582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210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539B9D3-F7E8-4B96-BCB1-15EBBCF0C3CA}"/>
              </a:ext>
            </a:extLst>
          </p:cNvPr>
          <p:cNvGraphicFramePr>
            <a:graphicFrameLocks/>
          </p:cNvGraphicFramePr>
          <p:nvPr/>
        </p:nvGraphicFramePr>
        <p:xfrm>
          <a:off x="304800" y="304800"/>
          <a:ext cx="86106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201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F6A8F4C-0FA8-4C0A-9371-248A9F5C4AB2}"/>
              </a:ext>
            </a:extLst>
          </p:cNvPr>
          <p:cNvGraphicFramePr>
            <a:graphicFrameLocks/>
          </p:cNvGraphicFramePr>
          <p:nvPr/>
        </p:nvGraphicFramePr>
        <p:xfrm>
          <a:off x="304800" y="228600"/>
          <a:ext cx="84582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7112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37F3-EA79-4EB5-9B89-C8ABEA200E3D}"/>
              </a:ext>
            </a:extLst>
          </p:cNvPr>
          <p:cNvSpPr>
            <a:spLocks noGrp="1"/>
          </p:cNvSpPr>
          <p:nvPr>
            <p:ph type="title"/>
          </p:nvPr>
        </p:nvSpPr>
        <p:spPr/>
        <p:txBody>
          <a:bodyPr>
            <a:normAutofit/>
          </a:bodyPr>
          <a:lstStyle/>
          <a:p>
            <a:pPr algn="ctr"/>
            <a:r>
              <a:rPr lang="en-US" sz="4000" b="1" u="sng" dirty="0">
                <a:solidFill>
                  <a:schemeClr val="tx1">
                    <a:lumMod val="50000"/>
                  </a:schemeClr>
                </a:solidFill>
              </a:rPr>
              <a:t>Membership Meeting Agenda</a:t>
            </a:r>
            <a:endParaRPr lang="en-US" sz="3200" u="sng" dirty="0"/>
          </a:p>
        </p:txBody>
      </p:sp>
      <p:sp>
        <p:nvSpPr>
          <p:cNvPr id="3" name="Content Placeholder 2">
            <a:extLst>
              <a:ext uri="{FF2B5EF4-FFF2-40B4-BE49-F238E27FC236}">
                <a16:creationId xmlns:a16="http://schemas.microsoft.com/office/drawing/2014/main" id="{E7B05F65-B23D-401A-B137-2D34EC769FA2}"/>
              </a:ext>
            </a:extLst>
          </p:cNvPr>
          <p:cNvSpPr>
            <a:spLocks noGrp="1"/>
          </p:cNvSpPr>
          <p:nvPr>
            <p:ph idx="1"/>
          </p:nvPr>
        </p:nvSpPr>
        <p:spPr>
          <a:xfrm>
            <a:off x="628650" y="1668462"/>
            <a:ext cx="7886700" cy="4351338"/>
          </a:xfrm>
        </p:spPr>
        <p:txBody>
          <a:bodyPr vert="horz" lIns="91440" tIns="45720" rIns="91440" bIns="45720" rtlCol="0" anchor="t">
            <a:normAutofit fontScale="92500" lnSpcReduction="10000"/>
          </a:bodyPr>
          <a:lstStyle/>
          <a:p>
            <a:pPr marL="342900" marR="0" lvl="0" indent="-342900">
              <a:lnSpc>
                <a:spcPct val="130000"/>
              </a:lnSpc>
              <a:spcBef>
                <a:spcPts val="0"/>
              </a:spcBef>
              <a:spcAft>
                <a:spcPts val="600"/>
              </a:spcAft>
              <a:buFont typeface="Symbol" panose="05050102010706020507" pitchFamily="18" charset="2"/>
              <a:buChar char=""/>
            </a:pPr>
            <a:r>
              <a:rPr lang="en-US" sz="2400" dirty="0">
                <a:solidFill>
                  <a:srgbClr val="002B38"/>
                </a:solidFill>
                <a:effectLst/>
                <a:latin typeface="Arial" panose="020B0604020202020204" pitchFamily="34" charset="0"/>
                <a:ea typeface="SimSun" panose="02010600030101010101" pitchFamily="2" charset="-122"/>
                <a:cs typeface="Times New Roman" panose="02020603050405020304" pitchFamily="18" charset="0"/>
              </a:rPr>
              <a:t>Welcome – Call to order</a:t>
            </a:r>
          </a:p>
          <a:p>
            <a:pPr marL="342900" indent="-342900">
              <a:lnSpc>
                <a:spcPct val="130000"/>
              </a:lnSpc>
              <a:spcBef>
                <a:spcPts val="0"/>
              </a:spcBef>
              <a:spcAft>
                <a:spcPts val="600"/>
              </a:spcAft>
              <a:buFont typeface="Symbol" panose="05050102010706020507" pitchFamily="18" charset="2"/>
              <a:buChar char=""/>
            </a:pPr>
            <a:r>
              <a:rPr lang="en-US" sz="2400" dirty="0">
                <a:solidFill>
                  <a:srgbClr val="002B38"/>
                </a:solidFill>
                <a:latin typeface="Arial" panose="020B0604020202020204" pitchFamily="34" charset="0"/>
                <a:ea typeface="SimSun" panose="02010600030101010101" pitchFamily="2" charset="-122"/>
                <a:cs typeface="Times New Roman" panose="02020603050405020304" pitchFamily="18" charset="0"/>
              </a:rPr>
              <a:t>PPCoC Governing Board roster</a:t>
            </a:r>
          </a:p>
          <a:p>
            <a:pPr marL="342900" indent="-342900">
              <a:lnSpc>
                <a:spcPct val="130000"/>
              </a:lnSpc>
              <a:spcBef>
                <a:spcPts val="0"/>
              </a:spcBef>
              <a:spcAft>
                <a:spcPts val="600"/>
              </a:spcAft>
              <a:buFont typeface="Symbol" panose="05050102010706020507" pitchFamily="18" charset="2"/>
              <a:buChar char=""/>
            </a:pPr>
            <a:r>
              <a:rPr lang="en-US" sz="2400" dirty="0">
                <a:solidFill>
                  <a:srgbClr val="002B38"/>
                </a:solidFill>
                <a:latin typeface="Arial"/>
                <a:ea typeface="SimSun"/>
                <a:cs typeface="Times New Roman"/>
              </a:rPr>
              <a:t>Vote in new Governing Board Members</a:t>
            </a:r>
          </a:p>
          <a:p>
            <a:pPr marL="342900" indent="-342900">
              <a:lnSpc>
                <a:spcPct val="130000"/>
              </a:lnSpc>
              <a:spcBef>
                <a:spcPts val="0"/>
              </a:spcBef>
              <a:spcAft>
                <a:spcPts val="600"/>
              </a:spcAft>
              <a:buFont typeface="Symbol" panose="05050102010706020507" pitchFamily="18" charset="2"/>
              <a:buChar char=""/>
            </a:pPr>
            <a:r>
              <a:rPr lang="en-US" sz="2400" dirty="0">
                <a:solidFill>
                  <a:srgbClr val="002B38"/>
                </a:solidFill>
                <a:latin typeface="Arial" panose="020B0604020202020204" pitchFamily="34" charset="0"/>
                <a:ea typeface="SimSun" panose="02010600030101010101" pitchFamily="2" charset="-122"/>
                <a:cs typeface="Times New Roman" panose="02020603050405020304" pitchFamily="18" charset="0"/>
              </a:rPr>
              <a:t>Reporting on CoC Activities</a:t>
            </a:r>
            <a:endParaRPr lang="en-US" sz="2100" dirty="0">
              <a:solidFill>
                <a:srgbClr val="002B38"/>
              </a:solidFill>
              <a:latin typeface="Arial" panose="020B0604020202020204" pitchFamily="34" charset="0"/>
              <a:ea typeface="SimSun" panose="02010600030101010101" pitchFamily="2" charset="-122"/>
              <a:cs typeface="Times New Roman" panose="02020603050405020304" pitchFamily="18" charset="0"/>
            </a:endParaRPr>
          </a:p>
          <a:p>
            <a:pPr lvl="1">
              <a:lnSpc>
                <a:spcPct val="130000"/>
              </a:lnSpc>
              <a:spcBef>
                <a:spcPts val="0"/>
              </a:spcBef>
              <a:spcAft>
                <a:spcPts val="600"/>
              </a:spcAft>
              <a:buFont typeface="Courier New" panose="02070309020205020404" pitchFamily="49" charset="0"/>
              <a:buChar char="o"/>
            </a:pPr>
            <a:r>
              <a:rPr lang="en-US" sz="2100" dirty="0">
                <a:solidFill>
                  <a:srgbClr val="002B38"/>
                </a:solidFill>
                <a:latin typeface="Arial"/>
                <a:ea typeface="SimSun"/>
                <a:cs typeface="Times New Roman"/>
              </a:rPr>
              <a:t>  </a:t>
            </a:r>
            <a:r>
              <a:rPr lang="en-US" sz="2100" dirty="0" err="1">
                <a:solidFill>
                  <a:srgbClr val="002B38"/>
                </a:solidFill>
                <a:latin typeface="Arial"/>
                <a:ea typeface="SimSun"/>
                <a:cs typeface="Times New Roman"/>
              </a:rPr>
              <a:t>PPCoC</a:t>
            </a:r>
            <a:r>
              <a:rPr lang="en-US" sz="2100">
                <a:solidFill>
                  <a:srgbClr val="002B38"/>
                </a:solidFill>
                <a:latin typeface="Arial"/>
                <a:ea typeface="SimSun"/>
                <a:cs typeface="Times New Roman"/>
              </a:rPr>
              <a:t> Strategic Plan &amp; Performance update</a:t>
            </a:r>
            <a:endParaRPr lang="en-US" sz="2100" dirty="0">
              <a:solidFill>
                <a:srgbClr val="002B38"/>
              </a:solidFill>
              <a:latin typeface="Arial" panose="020B0604020202020204" pitchFamily="34" charset="0"/>
              <a:ea typeface="SimSun" panose="02010600030101010101" pitchFamily="2" charset="-122"/>
              <a:cs typeface="Times New Roman" panose="02020603050405020304" pitchFamily="18" charset="0"/>
            </a:endParaRPr>
          </a:p>
          <a:p>
            <a:pPr lvl="1">
              <a:lnSpc>
                <a:spcPct val="130000"/>
              </a:lnSpc>
              <a:spcBef>
                <a:spcPts val="0"/>
              </a:spcBef>
              <a:spcAft>
                <a:spcPts val="600"/>
              </a:spcAft>
              <a:buFont typeface="Courier New" panose="02070309020205020404" pitchFamily="49" charset="0"/>
              <a:buChar char="o"/>
            </a:pPr>
            <a:r>
              <a:rPr lang="en-US" sz="2100" dirty="0">
                <a:solidFill>
                  <a:srgbClr val="002B38"/>
                </a:solidFill>
                <a:latin typeface="Arial"/>
                <a:ea typeface="SimSun"/>
                <a:cs typeface="Times New Roman"/>
              </a:rPr>
              <a:t>  Update on CHP role</a:t>
            </a:r>
            <a:endParaRPr lang="en-US" sz="2100" dirty="0">
              <a:latin typeface="Arial"/>
              <a:ea typeface="SimSun"/>
              <a:cs typeface="Times New Roman"/>
            </a:endParaRPr>
          </a:p>
          <a:p>
            <a:pPr lvl="1">
              <a:lnSpc>
                <a:spcPct val="130000"/>
              </a:lnSpc>
              <a:spcBef>
                <a:spcPts val="0"/>
              </a:spcBef>
              <a:spcAft>
                <a:spcPts val="600"/>
              </a:spcAft>
              <a:buFont typeface="Courier New" panose="02070309020205020404" pitchFamily="49" charset="0"/>
              <a:buChar char="o"/>
            </a:pPr>
            <a:r>
              <a:rPr lang="en-US" sz="2100">
                <a:solidFill>
                  <a:srgbClr val="002B38"/>
                </a:solidFill>
                <a:latin typeface="Arial"/>
                <a:ea typeface="SimSun"/>
                <a:cs typeface="Times New Roman"/>
              </a:rPr>
              <a:t>  Point in Time Survey</a:t>
            </a:r>
            <a:endParaRPr lang="en-US" sz="2100" dirty="0">
              <a:solidFill>
                <a:srgbClr val="002B38"/>
              </a:solidFill>
              <a:latin typeface="Arial"/>
              <a:ea typeface="SimSun"/>
              <a:cs typeface="Times New Roman"/>
            </a:endParaRPr>
          </a:p>
          <a:p>
            <a:pPr marL="342900" indent="-342900">
              <a:lnSpc>
                <a:spcPct val="130000"/>
              </a:lnSpc>
              <a:spcBef>
                <a:spcPts val="0"/>
              </a:spcBef>
              <a:spcAft>
                <a:spcPts val="600"/>
              </a:spcAft>
              <a:buFont typeface="Symbol" panose="05050102010706020507" pitchFamily="18" charset="2"/>
              <a:buChar char=""/>
            </a:pPr>
            <a:r>
              <a:rPr lang="en-US" sz="2400" dirty="0">
                <a:solidFill>
                  <a:srgbClr val="002B38"/>
                </a:solidFill>
                <a:effectLst/>
                <a:latin typeface="Arial" panose="020B0604020202020204" pitchFamily="34" charset="0"/>
                <a:ea typeface="SimSun" panose="02010600030101010101" pitchFamily="2" charset="-122"/>
                <a:cs typeface="Times New Roman" panose="02020603050405020304" pitchFamily="18" charset="0"/>
              </a:rPr>
              <a:t>Q &amp; A</a:t>
            </a:r>
          </a:p>
          <a:p>
            <a:pPr marL="342900" marR="0" lvl="0" indent="-342900">
              <a:lnSpc>
                <a:spcPct val="130000"/>
              </a:lnSpc>
              <a:spcBef>
                <a:spcPts val="0"/>
              </a:spcBef>
              <a:spcAft>
                <a:spcPts val="600"/>
              </a:spcAft>
              <a:buFont typeface="Symbol" panose="05050102010706020507" pitchFamily="18" charset="2"/>
              <a:buChar char=""/>
            </a:pPr>
            <a:r>
              <a:rPr lang="en-US" sz="2400" dirty="0">
                <a:solidFill>
                  <a:srgbClr val="002B38"/>
                </a:solidFill>
                <a:effectLst/>
                <a:latin typeface="Arial" panose="020B0604020202020204" pitchFamily="34" charset="0"/>
                <a:ea typeface="SimSun" panose="02010600030101010101" pitchFamily="2" charset="-122"/>
                <a:cs typeface="Times New Roman" panose="02020603050405020304" pitchFamily="18" charset="0"/>
              </a:rPr>
              <a:t>Call for New Members</a:t>
            </a:r>
          </a:p>
        </p:txBody>
      </p:sp>
    </p:spTree>
    <p:extLst>
      <p:ext uri="{BB962C8B-B14F-4D97-AF65-F5344CB8AC3E}">
        <p14:creationId xmlns:p14="http://schemas.microsoft.com/office/powerpoint/2010/main" val="332198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655F88-4C2B-7A46-AB91-4593FEE0A553}"/>
              </a:ext>
            </a:extLst>
          </p:cNvPr>
          <p:cNvSpPr>
            <a:spLocks noGrp="1"/>
          </p:cNvSpPr>
          <p:nvPr>
            <p:ph type="title"/>
          </p:nvPr>
        </p:nvSpPr>
        <p:spPr>
          <a:xfrm>
            <a:off x="2576154" y="881329"/>
            <a:ext cx="3988849" cy="1381125"/>
          </a:xfrm>
        </p:spPr>
        <p:txBody>
          <a:bodyPr>
            <a:normAutofit/>
          </a:bodyPr>
          <a:lstStyle/>
          <a:p>
            <a:pPr algn="ctr"/>
            <a:r>
              <a:rPr lang="en-US" sz="5400" u="sng" dirty="0">
                <a:solidFill>
                  <a:srgbClr val="000000"/>
                </a:solidFill>
              </a:rPr>
              <a:t>Q and A</a:t>
            </a:r>
          </a:p>
        </p:txBody>
      </p:sp>
      <p:pic>
        <p:nvPicPr>
          <p:cNvPr id="24" name="Graphic 23" descr="Help">
            <a:extLst>
              <a:ext uri="{FF2B5EF4-FFF2-40B4-BE49-F238E27FC236}">
                <a16:creationId xmlns:a16="http://schemas.microsoft.com/office/drawing/2014/main" id="{A4ED139B-8789-4098-B2FE-315BBC43F8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7208" y="2253892"/>
            <a:ext cx="3026740" cy="3026740"/>
          </a:xfrm>
          <a:prstGeom prst="rect">
            <a:avLst/>
          </a:prstGeom>
        </p:spPr>
      </p:pic>
    </p:spTree>
    <p:extLst>
      <p:ext uri="{BB962C8B-B14F-4D97-AF65-F5344CB8AC3E}">
        <p14:creationId xmlns:p14="http://schemas.microsoft.com/office/powerpoint/2010/main" val="3745391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A259D-ADE5-4AB7-8A1F-D7FCC7C1E4EE}"/>
              </a:ext>
            </a:extLst>
          </p:cNvPr>
          <p:cNvSpPr>
            <a:spLocks noGrp="1"/>
          </p:cNvSpPr>
          <p:nvPr>
            <p:ph type="title"/>
          </p:nvPr>
        </p:nvSpPr>
        <p:spPr/>
        <p:txBody>
          <a:bodyPr/>
          <a:lstStyle/>
          <a:p>
            <a:pPr algn="ctr"/>
            <a:r>
              <a:rPr lang="en-US" sz="5400" u="sng" dirty="0">
                <a:solidFill>
                  <a:srgbClr val="000000"/>
                </a:solidFill>
              </a:rPr>
              <a:t>Call for New Members</a:t>
            </a:r>
          </a:p>
        </p:txBody>
      </p:sp>
      <p:pic>
        <p:nvPicPr>
          <p:cNvPr id="5" name="Graphic 4" descr="Blog with solid fill">
            <a:extLst>
              <a:ext uri="{FF2B5EF4-FFF2-40B4-BE49-F238E27FC236}">
                <a16:creationId xmlns:a16="http://schemas.microsoft.com/office/drawing/2014/main" id="{2323C0F7-31AE-D758-FBA1-0E4EBCD944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9344" y="1462089"/>
            <a:ext cx="4405311" cy="4405311"/>
          </a:xfrm>
          <a:prstGeom prst="rect">
            <a:avLst/>
          </a:prstGeom>
        </p:spPr>
      </p:pic>
    </p:spTree>
    <p:extLst>
      <p:ext uri="{BB962C8B-B14F-4D97-AF65-F5344CB8AC3E}">
        <p14:creationId xmlns:p14="http://schemas.microsoft.com/office/powerpoint/2010/main" val="4201748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76AF2-2B45-EC38-A843-16A20FDD89EC}"/>
              </a:ext>
            </a:extLst>
          </p:cNvPr>
          <p:cNvSpPr>
            <a:spLocks noGrp="1"/>
          </p:cNvSpPr>
          <p:nvPr>
            <p:ph type="title"/>
          </p:nvPr>
        </p:nvSpPr>
        <p:spPr>
          <a:xfrm>
            <a:off x="628650" y="152400"/>
            <a:ext cx="7886700" cy="870745"/>
          </a:xfrm>
        </p:spPr>
        <p:txBody>
          <a:bodyPr>
            <a:normAutofit/>
          </a:bodyPr>
          <a:lstStyle/>
          <a:p>
            <a:r>
              <a:rPr lang="en-US" sz="4000" b="1" u="sng" dirty="0"/>
              <a:t>PPCoC Governing Board Roster - 2023</a:t>
            </a:r>
          </a:p>
        </p:txBody>
      </p:sp>
      <p:sp>
        <p:nvSpPr>
          <p:cNvPr id="3" name="Content Placeholder 2">
            <a:extLst>
              <a:ext uri="{FF2B5EF4-FFF2-40B4-BE49-F238E27FC236}">
                <a16:creationId xmlns:a16="http://schemas.microsoft.com/office/drawing/2014/main" id="{5392A679-8DA7-4DCA-910D-620F2CF68C65}"/>
              </a:ext>
            </a:extLst>
          </p:cNvPr>
          <p:cNvSpPr>
            <a:spLocks noGrp="1"/>
          </p:cNvSpPr>
          <p:nvPr>
            <p:ph idx="1"/>
          </p:nvPr>
        </p:nvSpPr>
        <p:spPr>
          <a:xfrm>
            <a:off x="628650" y="1143000"/>
            <a:ext cx="3790950" cy="5033963"/>
          </a:xfrm>
        </p:spPr>
        <p:txBody>
          <a:bodyPr vert="horz" lIns="91440" tIns="45720" rIns="91440" bIns="45720" rtlCol="0" anchor="t">
            <a:normAutofit fontScale="77500" lnSpcReduction="20000"/>
          </a:bodyPr>
          <a:lstStyle/>
          <a:p>
            <a:pPr algn="l" fontAlgn="base">
              <a:buFont typeface="Arial" panose="020B0604020202020204" pitchFamily="34" charset="0"/>
              <a:buChar char="•"/>
            </a:pPr>
            <a:r>
              <a:rPr lang="en-US" b="1" i="0" dirty="0">
                <a:solidFill>
                  <a:srgbClr val="595A5C"/>
                </a:solidFill>
                <a:effectLst/>
                <a:latin typeface="open-sans"/>
              </a:rPr>
              <a:t>Alison Gerbig, LSW</a:t>
            </a:r>
            <a:r>
              <a:rPr lang="en-US" b="0" i="0" dirty="0">
                <a:solidFill>
                  <a:srgbClr val="595A5C"/>
                </a:solidFill>
                <a:effectLst/>
                <a:latin typeface="open-sans"/>
              </a:rPr>
              <a:t>, Program Manager, Rocky Mountain Human Services, Homes for All Veterans program -SSVF.</a:t>
            </a:r>
          </a:p>
          <a:p>
            <a:pPr algn="l" fontAlgn="base">
              <a:buFont typeface="Arial" panose="020B0604020202020204" pitchFamily="34" charset="0"/>
              <a:buChar char="•"/>
            </a:pPr>
            <a:r>
              <a:rPr lang="en-US" b="1" i="0" dirty="0">
                <a:solidFill>
                  <a:srgbClr val="595A5C"/>
                </a:solidFill>
                <a:effectLst/>
                <a:latin typeface="open-sans"/>
              </a:rPr>
              <a:t>Andy Barton</a:t>
            </a:r>
            <a:r>
              <a:rPr lang="en-US" b="0" i="0" dirty="0">
                <a:solidFill>
                  <a:srgbClr val="595A5C"/>
                </a:solidFill>
                <a:effectLst/>
                <a:latin typeface="open-sans"/>
              </a:rPr>
              <a:t>, President &amp; CEO, Catholic Charities</a:t>
            </a:r>
          </a:p>
          <a:p>
            <a:pPr algn="l" fontAlgn="base">
              <a:buFont typeface="Arial" panose="020B0604020202020204" pitchFamily="34" charset="0"/>
              <a:buChar char="•"/>
            </a:pPr>
            <a:r>
              <a:rPr lang="en-US" b="1" i="0" dirty="0">
                <a:solidFill>
                  <a:srgbClr val="595A5C"/>
                </a:solidFill>
                <a:effectLst/>
                <a:latin typeface="open-sans"/>
              </a:rPr>
              <a:t>Anne Markley</a:t>
            </a:r>
            <a:r>
              <a:rPr lang="en-US" b="0" i="0" dirty="0">
                <a:solidFill>
                  <a:srgbClr val="595A5C"/>
                </a:solidFill>
                <a:effectLst/>
                <a:latin typeface="open-sans"/>
              </a:rPr>
              <a:t>, CEO, TESSA</a:t>
            </a:r>
          </a:p>
          <a:p>
            <a:pPr algn="l" fontAlgn="base">
              <a:buFont typeface="Arial" panose="020B0604020202020204" pitchFamily="34" charset="0"/>
              <a:buChar char="•"/>
            </a:pPr>
            <a:r>
              <a:rPr lang="en-US" b="1" i="0" dirty="0">
                <a:solidFill>
                  <a:srgbClr val="595A5C"/>
                </a:solidFill>
                <a:effectLst/>
                <a:latin typeface="open-sans"/>
              </a:rPr>
              <a:t>Anne Beer</a:t>
            </a:r>
            <a:r>
              <a:rPr lang="en-US" b="0" i="0" dirty="0">
                <a:solidFill>
                  <a:srgbClr val="595A5C"/>
                </a:solidFill>
                <a:effectLst/>
                <a:latin typeface="open-sans"/>
              </a:rPr>
              <a:t>, Director of Health Equity, Peak Vista Community Health Centers</a:t>
            </a:r>
          </a:p>
          <a:p>
            <a:pPr fontAlgn="base"/>
            <a:r>
              <a:rPr lang="en-US" b="1" i="0" dirty="0">
                <a:solidFill>
                  <a:srgbClr val="595A5C"/>
                </a:solidFill>
                <a:effectLst/>
                <a:latin typeface="open-sans"/>
              </a:rPr>
              <a:t>Crystal Karr*</a:t>
            </a:r>
            <a:r>
              <a:rPr lang="en-US" b="0" i="0" dirty="0">
                <a:solidFill>
                  <a:srgbClr val="595A5C"/>
                </a:solidFill>
                <a:effectLst/>
                <a:latin typeface="open-sans"/>
              </a:rPr>
              <a:t>, Homeless Prevention and Response Coordinator, City of Colorado Springs</a:t>
            </a:r>
            <a:endParaRPr lang="en-US" b="1" i="0" dirty="0">
              <a:solidFill>
                <a:srgbClr val="595A5C"/>
              </a:solidFill>
              <a:effectLst/>
              <a:latin typeface="open-sans"/>
            </a:endParaRPr>
          </a:p>
          <a:p>
            <a:pPr algn="l" fontAlgn="base">
              <a:buFont typeface="Arial" panose="020B0604020202020204" pitchFamily="34" charset="0"/>
              <a:buChar char="•"/>
            </a:pPr>
            <a:r>
              <a:rPr lang="en-US" b="1" i="0" dirty="0">
                <a:solidFill>
                  <a:srgbClr val="595A5C"/>
                </a:solidFill>
                <a:effectLst/>
                <a:latin typeface="open-sans"/>
              </a:rPr>
              <a:t>Eric Leonard*</a:t>
            </a:r>
            <a:r>
              <a:rPr lang="en-US" b="0" i="0" dirty="0">
                <a:solidFill>
                  <a:srgbClr val="595A5C"/>
                </a:solidFill>
                <a:effectLst/>
                <a:latin typeface="open-sans"/>
              </a:rPr>
              <a:t>, Housing Analyst, El Paso County Economic Development</a:t>
            </a:r>
          </a:p>
          <a:p>
            <a:pPr algn="l" fontAlgn="base">
              <a:buFont typeface="Arial" panose="020B0604020202020204" pitchFamily="34" charset="0"/>
              <a:buChar char="•"/>
            </a:pPr>
            <a:r>
              <a:rPr lang="en-US" b="1" i="0" dirty="0">
                <a:solidFill>
                  <a:srgbClr val="595A5C"/>
                </a:solidFill>
                <a:effectLst/>
                <a:latin typeface="open-sans"/>
              </a:rPr>
              <a:t>Haley Chapin</a:t>
            </a:r>
            <a:r>
              <a:rPr lang="en-US" b="0" i="0" dirty="0">
                <a:solidFill>
                  <a:srgbClr val="595A5C"/>
                </a:solidFill>
                <a:effectLst/>
                <a:latin typeface="open-sans"/>
              </a:rPr>
              <a:t>, Executive Director, Tri-Lakes Cares</a:t>
            </a:r>
          </a:p>
          <a:p>
            <a:pPr algn="l" fontAlgn="base">
              <a:buFont typeface="Arial" panose="020B0604020202020204" pitchFamily="34" charset="0"/>
              <a:buChar char="•"/>
            </a:pPr>
            <a:r>
              <a:rPr lang="en-US" b="1" i="0" dirty="0">
                <a:solidFill>
                  <a:srgbClr val="595A5C"/>
                </a:solidFill>
                <a:effectLst/>
                <a:latin typeface="open-sans"/>
              </a:rPr>
              <a:t>Jansen Howard</a:t>
            </a:r>
            <a:r>
              <a:rPr lang="en-US" b="0" i="0" dirty="0">
                <a:solidFill>
                  <a:srgbClr val="595A5C"/>
                </a:solidFill>
                <a:effectLst/>
                <a:latin typeface="open-sans"/>
              </a:rPr>
              <a:t>, Street Outreach Program Manager, Homeward Pikes Peak</a:t>
            </a:r>
          </a:p>
          <a:p>
            <a:pPr algn="l" fontAlgn="base">
              <a:buFont typeface="Arial" panose="020B0604020202020204" pitchFamily="34" charset="0"/>
              <a:buChar char="•"/>
            </a:pPr>
            <a:r>
              <a:rPr lang="en-US" b="1" i="0" dirty="0">
                <a:solidFill>
                  <a:srgbClr val="595A5C"/>
                </a:solidFill>
                <a:effectLst/>
                <a:latin typeface="open-sans"/>
              </a:rPr>
              <a:t>Kat Lilley-Blair</a:t>
            </a:r>
            <a:r>
              <a:rPr lang="en-US" b="0" i="0" dirty="0">
                <a:solidFill>
                  <a:srgbClr val="595A5C"/>
                </a:solidFill>
                <a:effectLst/>
                <a:latin typeface="open-sans"/>
              </a:rPr>
              <a:t>, Office Volunteer, NAMI</a:t>
            </a:r>
          </a:p>
        </p:txBody>
      </p:sp>
      <p:sp>
        <p:nvSpPr>
          <p:cNvPr id="4" name="Content Placeholder 2">
            <a:extLst>
              <a:ext uri="{FF2B5EF4-FFF2-40B4-BE49-F238E27FC236}">
                <a16:creationId xmlns:a16="http://schemas.microsoft.com/office/drawing/2014/main" id="{CDCE74D7-67CA-29F1-1C12-5E49F4AECAF8}"/>
              </a:ext>
            </a:extLst>
          </p:cNvPr>
          <p:cNvSpPr txBox="1">
            <a:spLocks/>
          </p:cNvSpPr>
          <p:nvPr/>
        </p:nvSpPr>
        <p:spPr>
          <a:xfrm>
            <a:off x="4572000" y="1143000"/>
            <a:ext cx="3790950" cy="5033963"/>
          </a:xfrm>
          <a:prstGeom prst="rect">
            <a:avLst/>
          </a:prstGeom>
        </p:spPr>
        <p:txBody>
          <a:bodyPr vert="horz" lIns="91440" tIns="45720" rIns="91440" bIns="45720" rtlCol="0" anchor="t">
            <a:normAutofit fontScale="92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l" fontAlgn="base">
              <a:buFont typeface="Arial" panose="020B0604020202020204" pitchFamily="34" charset="0"/>
              <a:buChar char="•"/>
            </a:pPr>
            <a:r>
              <a:rPr lang="en-US" b="1" i="0" dirty="0">
                <a:solidFill>
                  <a:srgbClr val="595A5C"/>
                </a:solidFill>
                <a:effectLst/>
                <a:latin typeface="open-sans"/>
              </a:rPr>
              <a:t>Karla Colonnieves*, </a:t>
            </a:r>
            <a:r>
              <a:rPr lang="en-US" b="0" i="0" dirty="0">
                <a:solidFill>
                  <a:srgbClr val="595A5C"/>
                </a:solidFill>
                <a:effectLst/>
                <a:latin typeface="open-sans"/>
              </a:rPr>
              <a:t>Homeless Programs Specialist, State Housing Vouchers, Office of Homeless Initiatives</a:t>
            </a:r>
          </a:p>
          <a:p>
            <a:pPr algn="l" fontAlgn="base">
              <a:buFont typeface="Arial" panose="020B0604020202020204" pitchFamily="34" charset="0"/>
              <a:buChar char="•"/>
            </a:pPr>
            <a:r>
              <a:rPr lang="en-US" b="1" i="0" dirty="0">
                <a:solidFill>
                  <a:srgbClr val="595A5C"/>
                </a:solidFill>
                <a:effectLst/>
                <a:latin typeface="open-sans"/>
              </a:rPr>
              <a:t>Kayla Rockhold</a:t>
            </a:r>
            <a:r>
              <a:rPr lang="en-US" b="0" i="0" dirty="0">
                <a:solidFill>
                  <a:srgbClr val="595A5C"/>
                </a:solidFill>
                <a:effectLst/>
                <a:latin typeface="open-sans"/>
              </a:rPr>
              <a:t>, LCSW, Social Worker, Pikes Peak Library District</a:t>
            </a:r>
            <a:endParaRPr lang="en-US" b="1" i="0" dirty="0">
              <a:solidFill>
                <a:srgbClr val="595A5C"/>
              </a:solidFill>
              <a:effectLst/>
              <a:latin typeface="open-sans"/>
            </a:endParaRPr>
          </a:p>
          <a:p>
            <a:pPr algn="l" fontAlgn="base">
              <a:buFont typeface="Arial" panose="020B0604020202020204" pitchFamily="34" charset="0"/>
              <a:buChar char="•"/>
            </a:pPr>
            <a:r>
              <a:rPr lang="en-US" b="1" i="0" dirty="0">
                <a:solidFill>
                  <a:srgbClr val="595A5C"/>
                </a:solidFill>
                <a:effectLst/>
                <a:latin typeface="open-sans"/>
              </a:rPr>
              <a:t>Kristy Milligan</a:t>
            </a:r>
            <a:r>
              <a:rPr lang="en-US" b="0" i="0" dirty="0">
                <a:solidFill>
                  <a:srgbClr val="595A5C"/>
                </a:solidFill>
                <a:effectLst/>
                <a:latin typeface="open-sans"/>
              </a:rPr>
              <a:t>, CEO, Westside Cares</a:t>
            </a:r>
          </a:p>
          <a:p>
            <a:pPr fontAlgn="base"/>
            <a:r>
              <a:rPr lang="en-US" b="1" i="0" dirty="0">
                <a:solidFill>
                  <a:srgbClr val="595A5C"/>
                </a:solidFill>
                <a:effectLst/>
                <a:latin typeface="open-sans"/>
              </a:rPr>
              <a:t>Marissa Shoback</a:t>
            </a:r>
            <a:r>
              <a:rPr lang="en-US" b="0" i="0" dirty="0">
                <a:solidFill>
                  <a:srgbClr val="595A5C"/>
                </a:solidFill>
                <a:effectLst/>
                <a:latin typeface="open-sans"/>
              </a:rPr>
              <a:t>, Finance Director, Colorado Statewide Parent Coalition</a:t>
            </a:r>
            <a:r>
              <a:rPr lang="en-US" dirty="0">
                <a:solidFill>
                  <a:srgbClr val="595A5C"/>
                </a:solidFill>
                <a:latin typeface="open-sans"/>
              </a:rPr>
              <a:t> </a:t>
            </a:r>
            <a:endParaRPr lang="en-US" b="0" dirty="0">
              <a:solidFill>
                <a:srgbClr val="595A5C"/>
              </a:solidFill>
              <a:effectLst/>
              <a:latin typeface="open-sans"/>
            </a:endParaRPr>
          </a:p>
          <a:p>
            <a:pPr algn="l" fontAlgn="base">
              <a:buFont typeface="Arial" panose="020B0604020202020204" pitchFamily="34" charset="0"/>
              <a:buChar char="•"/>
            </a:pPr>
            <a:r>
              <a:rPr lang="en-US" b="1" i="0" dirty="0">
                <a:solidFill>
                  <a:srgbClr val="595A5C"/>
                </a:solidFill>
                <a:effectLst/>
                <a:latin typeface="open-sans"/>
              </a:rPr>
              <a:t>Paul Spencer*</a:t>
            </a:r>
            <a:r>
              <a:rPr lang="en-US" b="0" i="0" dirty="0">
                <a:solidFill>
                  <a:srgbClr val="595A5C"/>
                </a:solidFill>
                <a:effectLst/>
                <a:latin typeface="open-sans"/>
              </a:rPr>
              <a:t>, Deputy Director, Colorado Springs Housing Authority</a:t>
            </a:r>
          </a:p>
          <a:p>
            <a:pPr algn="l" fontAlgn="base">
              <a:buFont typeface="Arial" panose="020B0604020202020204" pitchFamily="34" charset="0"/>
              <a:buChar char="•"/>
            </a:pPr>
            <a:r>
              <a:rPr lang="en-US" b="1" i="0" dirty="0">
                <a:solidFill>
                  <a:srgbClr val="595A5C"/>
                </a:solidFill>
                <a:effectLst/>
                <a:latin typeface="open-sans"/>
              </a:rPr>
              <a:t>Terry Anderson</a:t>
            </a:r>
            <a:r>
              <a:rPr lang="en-US" b="0" i="0" dirty="0">
                <a:solidFill>
                  <a:srgbClr val="595A5C"/>
                </a:solidFill>
                <a:effectLst/>
                <a:latin typeface="open-sans"/>
              </a:rPr>
              <a:t>, Chief Operating Officer, Springs Rescue Mission</a:t>
            </a:r>
          </a:p>
          <a:p>
            <a:pPr algn="l" fontAlgn="base">
              <a:buFont typeface="Arial" panose="020B0604020202020204" pitchFamily="34" charset="0"/>
              <a:buChar char="•"/>
            </a:pPr>
            <a:r>
              <a:rPr lang="en-US" b="1" i="0" dirty="0">
                <a:solidFill>
                  <a:srgbClr val="595A5C"/>
                </a:solidFill>
                <a:effectLst/>
                <a:latin typeface="open-sans"/>
              </a:rPr>
              <a:t>Velda Baker</a:t>
            </a:r>
            <a:r>
              <a:rPr lang="en-US" b="0" i="0" dirty="0">
                <a:solidFill>
                  <a:srgbClr val="595A5C"/>
                </a:solidFill>
                <a:effectLst/>
                <a:latin typeface="open-sans"/>
              </a:rPr>
              <a:t>, Faith Community Nurse, Penrose-St. Francis Hospital</a:t>
            </a:r>
          </a:p>
          <a:p>
            <a:pPr algn="l" fontAlgn="base">
              <a:buFont typeface="Arial" panose="020B0604020202020204" pitchFamily="34" charset="0"/>
              <a:buChar char="•"/>
            </a:pPr>
            <a:endParaRPr lang="en-US" sz="1300" dirty="0">
              <a:solidFill>
                <a:srgbClr val="595A5C"/>
              </a:solidFill>
              <a:latin typeface="open-sans"/>
            </a:endParaRPr>
          </a:p>
          <a:p>
            <a:pPr marL="0" indent="0" algn="l" fontAlgn="base">
              <a:buNone/>
            </a:pPr>
            <a:r>
              <a:rPr lang="en-US" i="1" dirty="0">
                <a:solidFill>
                  <a:srgbClr val="595A5C"/>
                </a:solidFill>
                <a:latin typeface="open-sans"/>
              </a:rPr>
              <a:t>*Indicates ex-officio status</a:t>
            </a:r>
            <a:endParaRPr lang="en-US" i="1" dirty="0">
              <a:solidFill>
                <a:srgbClr val="595A5C"/>
              </a:solidFill>
              <a:effectLst/>
              <a:latin typeface="open-sans"/>
            </a:endParaRPr>
          </a:p>
        </p:txBody>
      </p:sp>
    </p:spTree>
    <p:extLst>
      <p:ext uri="{BB962C8B-B14F-4D97-AF65-F5344CB8AC3E}">
        <p14:creationId xmlns:p14="http://schemas.microsoft.com/office/powerpoint/2010/main" val="3086614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DBD6E-596C-B3A0-3A96-257D67399BA3}"/>
              </a:ext>
            </a:extLst>
          </p:cNvPr>
          <p:cNvSpPr>
            <a:spLocks noGrp="1"/>
          </p:cNvSpPr>
          <p:nvPr>
            <p:ph type="title"/>
          </p:nvPr>
        </p:nvSpPr>
        <p:spPr>
          <a:xfrm>
            <a:off x="628650" y="4978400"/>
            <a:ext cx="7886700" cy="889000"/>
          </a:xfrm>
        </p:spPr>
        <p:txBody>
          <a:bodyPr>
            <a:normAutofit fontScale="90000"/>
          </a:bodyPr>
          <a:lstStyle/>
          <a:p>
            <a:pPr algn="ctr">
              <a:lnSpc>
                <a:spcPct val="100000"/>
              </a:lnSpc>
            </a:pPr>
            <a:r>
              <a:rPr lang="en-US" b="1" dirty="0"/>
              <a:t>Thank you for your dedicated service and commitment to ending homelessness in EPC!</a:t>
            </a:r>
          </a:p>
        </p:txBody>
      </p:sp>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628650" y="1142999"/>
            <a:ext cx="7886700" cy="3810001"/>
          </a:xfrm>
        </p:spPr>
        <p:txBody>
          <a:bodyPr vert="horz" lIns="91440" tIns="45720" rIns="91440" bIns="45720" rtlCol="0" anchor="t">
            <a:normAutofit/>
          </a:bodyPr>
          <a:lstStyle/>
          <a:p>
            <a:r>
              <a:rPr lang="en-US" sz="2400" b="1" dirty="0">
                <a:solidFill>
                  <a:srgbClr val="595A5C"/>
                </a:solidFill>
                <a:latin typeface="Calibri"/>
                <a:ea typeface="Calibri"/>
                <a:cs typeface="Calibri"/>
              </a:rPr>
              <a:t>Michael Malone</a:t>
            </a:r>
            <a:r>
              <a:rPr lang="en-US" sz="2400" dirty="0">
                <a:solidFill>
                  <a:srgbClr val="595A5C"/>
                </a:solidFill>
                <a:ea typeface="+mn-lt"/>
                <a:cs typeface="+mn-lt"/>
              </a:rPr>
              <a:t>, Regional Director, Weidner Apartments Home</a:t>
            </a:r>
            <a:r>
              <a:rPr lang="en-US" sz="2400" i="1" dirty="0">
                <a:solidFill>
                  <a:srgbClr val="595A5C"/>
                </a:solidFill>
                <a:ea typeface="+mn-lt"/>
                <a:cs typeface="+mn-lt"/>
              </a:rPr>
              <a:t>s</a:t>
            </a:r>
            <a:endParaRPr lang="en-US" sz="2400" dirty="0">
              <a:solidFill>
                <a:srgbClr val="595A5C"/>
              </a:solidFill>
              <a:latin typeface="Calibri"/>
              <a:ea typeface="Calibri"/>
              <a:cs typeface="Calibri"/>
            </a:endParaRPr>
          </a:p>
          <a:p>
            <a:r>
              <a:rPr lang="en-US" sz="2400" b="1" dirty="0">
                <a:solidFill>
                  <a:srgbClr val="595A5C"/>
                </a:solidFill>
                <a:latin typeface="Calibri"/>
                <a:ea typeface="Calibri"/>
                <a:cs typeface="Calibri"/>
              </a:rPr>
              <a:t>Stephanie Johnson, </a:t>
            </a:r>
            <a:r>
              <a:rPr lang="en-US" sz="2400" dirty="0">
                <a:solidFill>
                  <a:srgbClr val="595A5C"/>
                </a:solidFill>
                <a:ea typeface="+mn-lt"/>
                <a:cs typeface="+mn-lt"/>
              </a:rPr>
              <a:t>Associate Professor, College of Education, University of the Southwest </a:t>
            </a:r>
          </a:p>
          <a:p>
            <a:r>
              <a:rPr lang="en-US" sz="2400" b="1" dirty="0">
                <a:solidFill>
                  <a:srgbClr val="595A5C"/>
                </a:solidFill>
                <a:latin typeface="Calibri"/>
                <a:ea typeface="Calibri"/>
                <a:cs typeface="Calibri"/>
              </a:rPr>
              <a:t>Chris Garvin</a:t>
            </a:r>
            <a:r>
              <a:rPr lang="en-US" sz="2400" dirty="0">
                <a:solidFill>
                  <a:srgbClr val="595A5C"/>
                </a:solidFill>
                <a:ea typeface="+mn-lt"/>
                <a:cs typeface="+mn-lt"/>
              </a:rPr>
              <a:t>, Deputy Executive Director, El Paso County Department of Human Services</a:t>
            </a:r>
          </a:p>
          <a:p>
            <a:pPr lvl="1"/>
            <a:endParaRPr lang="en-US" sz="2400" b="0" i="0" dirty="0">
              <a:solidFill>
                <a:srgbClr val="595A5C"/>
              </a:solidFill>
              <a:effectLst/>
              <a:latin typeface="Calibri"/>
              <a:ea typeface="Calibri"/>
              <a:cs typeface="Calibri"/>
            </a:endParaRPr>
          </a:p>
          <a:p>
            <a:endParaRPr lang="en-US" sz="2400" dirty="0">
              <a:ea typeface="Calibri"/>
              <a:cs typeface="Calibri"/>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a:t>Departing PPCoC Governing Board members</a:t>
            </a:r>
            <a:endParaRPr lang="en-US" b="1" dirty="0"/>
          </a:p>
        </p:txBody>
      </p:sp>
    </p:spTree>
    <p:extLst>
      <p:ext uri="{BB962C8B-B14F-4D97-AF65-F5344CB8AC3E}">
        <p14:creationId xmlns:p14="http://schemas.microsoft.com/office/powerpoint/2010/main" val="1427907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628650" y="1441937"/>
            <a:ext cx="7886700" cy="3810001"/>
          </a:xfrm>
        </p:spPr>
        <p:txBody>
          <a:bodyPr vert="horz" lIns="91440" tIns="45720" rIns="91440" bIns="45720" rtlCol="0" anchor="t">
            <a:normAutofit/>
          </a:bodyPr>
          <a:lstStyle/>
          <a:p>
            <a:r>
              <a:rPr lang="en-US" sz="2400" b="1" dirty="0">
                <a:solidFill>
                  <a:srgbClr val="595A5C"/>
                </a:solidFill>
                <a:latin typeface="Calibri"/>
                <a:cs typeface="Calibri"/>
              </a:rPr>
              <a:t>Mary Beringer</a:t>
            </a:r>
            <a:r>
              <a:rPr lang="en-US" sz="2400" b="0" i="0" dirty="0">
                <a:solidFill>
                  <a:srgbClr val="595A5C"/>
                </a:solidFill>
                <a:effectLst/>
                <a:latin typeface="Calibri"/>
                <a:cs typeface="Calibri"/>
              </a:rPr>
              <a:t>, </a:t>
            </a:r>
            <a:r>
              <a:rPr lang="en-US" sz="2400">
                <a:solidFill>
                  <a:schemeClr val="tx1">
                    <a:lumMod val="65000"/>
                    <a:lumOff val="35000"/>
                  </a:schemeClr>
                </a:solidFill>
                <a:latin typeface="Calibri"/>
                <a:cs typeface="Calibri"/>
              </a:rPr>
              <a:t>Community Member</a:t>
            </a:r>
          </a:p>
          <a:p>
            <a:r>
              <a:rPr lang="en-US" sz="2400" b="1" dirty="0">
                <a:solidFill>
                  <a:srgbClr val="595A5C"/>
                </a:solidFill>
                <a:latin typeface="Calibri"/>
                <a:cs typeface="Calibri"/>
              </a:rPr>
              <a:t>Jamie Brown</a:t>
            </a:r>
            <a:r>
              <a:rPr lang="en-US" sz="2400" dirty="0">
                <a:solidFill>
                  <a:srgbClr val="595A5C"/>
                </a:solidFill>
                <a:latin typeface="Calibri"/>
                <a:cs typeface="Calibri"/>
              </a:rPr>
              <a:t>, </a:t>
            </a:r>
            <a:r>
              <a:rPr lang="en-US" sz="2400" dirty="0">
                <a:solidFill>
                  <a:schemeClr val="tx1">
                    <a:lumMod val="65000"/>
                    <a:lumOff val="35000"/>
                  </a:schemeClr>
                </a:solidFill>
                <a:latin typeface="Calibri"/>
                <a:ea typeface="+mn-lt"/>
                <a:cs typeface="+mn-lt"/>
              </a:rPr>
              <a:t>Senior Program Officer, Colorado Springs </a:t>
            </a:r>
            <a:r>
              <a:rPr lang="en-US" sz="2400">
                <a:solidFill>
                  <a:schemeClr val="tx1">
                    <a:lumMod val="65000"/>
                    <a:lumOff val="35000"/>
                  </a:schemeClr>
                </a:solidFill>
                <a:latin typeface="Calibri"/>
                <a:ea typeface="+mn-lt"/>
                <a:cs typeface="+mn-lt"/>
              </a:rPr>
              <a:t>Health Foundation</a:t>
            </a:r>
            <a:endParaRPr lang="en-US" sz="2400" i="0">
              <a:solidFill>
                <a:schemeClr val="tx1">
                  <a:lumMod val="65000"/>
                  <a:lumOff val="35000"/>
                </a:schemeClr>
              </a:solidFill>
              <a:effectLst/>
              <a:latin typeface="Calibri"/>
              <a:ea typeface="+mn-lt"/>
              <a:cs typeface="+mn-lt"/>
            </a:endParaRPr>
          </a:p>
          <a:p>
            <a:r>
              <a:rPr lang="en-US" sz="2400" b="1" dirty="0">
                <a:solidFill>
                  <a:srgbClr val="595A5C"/>
                </a:solidFill>
                <a:latin typeface="Calibri"/>
                <a:ea typeface="+mn-lt"/>
                <a:cs typeface="+mn-lt"/>
              </a:rPr>
              <a:t>Doug Hanson</a:t>
            </a:r>
            <a:r>
              <a:rPr lang="en-US" sz="2400">
                <a:solidFill>
                  <a:srgbClr val="595A5C"/>
                </a:solidFill>
                <a:latin typeface="Calibri"/>
                <a:ea typeface="+mn-lt"/>
                <a:cs typeface="+mn-lt"/>
              </a:rPr>
              <a:t>, Captain, Salvation Army, Colorado Springs</a:t>
            </a:r>
            <a:endParaRPr lang="en-US" sz="2400">
              <a:solidFill>
                <a:srgbClr val="595959"/>
              </a:solidFill>
              <a:latin typeface="Calibri"/>
              <a:ea typeface="+mn-lt"/>
              <a:cs typeface="+mn-lt"/>
            </a:endParaRPr>
          </a:p>
          <a:p>
            <a:r>
              <a:rPr lang="en-US" sz="2400" b="1" dirty="0">
                <a:solidFill>
                  <a:srgbClr val="595A5C"/>
                </a:solidFill>
                <a:latin typeface="Calibri"/>
                <a:ea typeface="+mn-lt"/>
                <a:cs typeface="+mn-lt"/>
              </a:rPr>
              <a:t>Stacie </a:t>
            </a:r>
            <a:r>
              <a:rPr lang="en-US" sz="2400" b="1" err="1">
                <a:solidFill>
                  <a:srgbClr val="595A5C"/>
                </a:solidFill>
                <a:latin typeface="Calibri"/>
                <a:ea typeface="+mn-lt"/>
                <a:cs typeface="+mn-lt"/>
              </a:rPr>
              <a:t>Kwitek</a:t>
            </a:r>
            <a:r>
              <a:rPr lang="en-US" sz="2400" dirty="0">
                <a:solidFill>
                  <a:srgbClr val="595A5C"/>
                </a:solidFill>
                <a:latin typeface="Calibri"/>
                <a:ea typeface="+mn-lt"/>
                <a:cs typeface="+mn-lt"/>
              </a:rPr>
              <a:t>, </a:t>
            </a:r>
            <a:r>
              <a:rPr lang="en-US" sz="2400" dirty="0">
                <a:solidFill>
                  <a:schemeClr val="tx1">
                    <a:lumMod val="65000"/>
                    <a:lumOff val="35000"/>
                  </a:schemeClr>
                </a:solidFill>
                <a:latin typeface="Calibri"/>
                <a:ea typeface="+mn-lt"/>
                <a:cs typeface="+mn-lt"/>
              </a:rPr>
              <a:t>Executive Director, El Paso County Department of Human Services</a:t>
            </a:r>
            <a:endParaRPr lang="en-US" sz="2400" dirty="0">
              <a:solidFill>
                <a:schemeClr val="tx1">
                  <a:lumMod val="65000"/>
                  <a:lumOff val="35000"/>
                </a:schemeClr>
              </a:solidFill>
              <a:latin typeface="Calibri"/>
              <a:cs typeface="Calibri" panose="020F0502020204030204"/>
            </a:endParaRPr>
          </a:p>
          <a:p>
            <a:pPr lvl="1"/>
            <a:endParaRPr lang="en-US" dirty="0">
              <a:solidFill>
                <a:srgbClr val="595A5C"/>
              </a:solidFill>
              <a:latin typeface="open-sans"/>
              <a:cs typeface="Calibri" panose="020F0502020204030204"/>
            </a:endParaRPr>
          </a:p>
          <a:p>
            <a:endParaRPr lang="en-US" dirty="0">
              <a:cs typeface="Calibri" panose="020F0502020204030204"/>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err="1"/>
              <a:t>PPCoC</a:t>
            </a:r>
            <a:r>
              <a:rPr lang="en-US" b="1" u="sng" dirty="0"/>
              <a:t> Governing Board candidates</a:t>
            </a:r>
            <a:endParaRPr lang="en-US" b="1" dirty="0"/>
          </a:p>
        </p:txBody>
      </p:sp>
    </p:spTree>
    <p:extLst>
      <p:ext uri="{BB962C8B-B14F-4D97-AF65-F5344CB8AC3E}">
        <p14:creationId xmlns:p14="http://schemas.microsoft.com/office/powerpoint/2010/main" val="370220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4343400" y="1142999"/>
            <a:ext cx="4171950" cy="3810001"/>
          </a:xfrm>
        </p:spPr>
        <p:txBody>
          <a:bodyPr vert="horz" lIns="91440" tIns="45720" rIns="91440" bIns="45720" rtlCol="0" anchor="t">
            <a:normAutofit/>
          </a:bodyPr>
          <a:lstStyle/>
          <a:p>
            <a:pPr marL="0" indent="0" fontAlgn="base">
              <a:buNone/>
            </a:pPr>
            <a:r>
              <a:rPr lang="en-US" sz="1800" dirty="0">
                <a:solidFill>
                  <a:srgbClr val="000000"/>
                </a:solidFill>
                <a:latin typeface="Calibri"/>
                <a:cs typeface="Calibri"/>
              </a:rPr>
              <a:t>Mary Beringer b</a:t>
            </a:r>
            <a:r>
              <a:rPr lang="en-US" sz="1800" b="0" i="0" dirty="0">
                <a:solidFill>
                  <a:srgbClr val="000000"/>
                </a:solidFill>
                <a:effectLst/>
                <a:latin typeface="Calibri"/>
                <a:cs typeface="Calibri"/>
              </a:rPr>
              <a:t>ecame homeless after a career change attempt in 2010.</a:t>
            </a:r>
            <a:r>
              <a:rPr lang="en-US" sz="1800" dirty="0">
                <a:solidFill>
                  <a:srgbClr val="000000"/>
                </a:solidFill>
                <a:latin typeface="Calibri"/>
                <a:cs typeface="Calibri"/>
              </a:rPr>
              <a:t> </a:t>
            </a:r>
            <a:r>
              <a:rPr lang="en-US" sz="1800" b="0" i="0" dirty="0">
                <a:solidFill>
                  <a:srgbClr val="000000"/>
                </a:solidFill>
                <a:effectLst/>
                <a:latin typeface="Calibri"/>
                <a:cs typeface="Calibri"/>
              </a:rPr>
              <a:t> She is now housed in Section 8 housing and retired from her career as a licensed cosmetologist and a certified pharmacy technician. </a:t>
            </a:r>
            <a:endParaRPr lang="en-US" dirty="0">
              <a:latin typeface="Calibri"/>
              <a:cs typeface="Calibri"/>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a:t>Mary </a:t>
            </a:r>
            <a:r>
              <a:rPr lang="en-US" b="1" u="sng" dirty="0" err="1"/>
              <a:t>Beringer</a:t>
            </a:r>
            <a:endParaRPr lang="en-US" b="1" dirty="0"/>
          </a:p>
        </p:txBody>
      </p:sp>
      <p:pic>
        <p:nvPicPr>
          <p:cNvPr id="8" name="Picture 7">
            <a:extLst>
              <a:ext uri="{FF2B5EF4-FFF2-40B4-BE49-F238E27FC236}">
                <a16:creationId xmlns:a16="http://schemas.microsoft.com/office/drawing/2014/main" id="{E22701A7-1E40-128B-894B-156956D9B8D0}"/>
              </a:ext>
            </a:extLst>
          </p:cNvPr>
          <p:cNvPicPr>
            <a:picLocks noChangeAspect="1"/>
          </p:cNvPicPr>
          <p:nvPr/>
        </p:nvPicPr>
        <p:blipFill rotWithShape="1">
          <a:blip r:embed="rId2"/>
          <a:srcRect t="11111" r="13653" b="45556"/>
          <a:stretch/>
        </p:blipFill>
        <p:spPr>
          <a:xfrm>
            <a:off x="628650" y="1142999"/>
            <a:ext cx="3497368" cy="2971800"/>
          </a:xfrm>
          <a:prstGeom prst="rect">
            <a:avLst/>
          </a:prstGeom>
        </p:spPr>
      </p:pic>
    </p:spTree>
    <p:extLst>
      <p:ext uri="{BB962C8B-B14F-4D97-AF65-F5344CB8AC3E}">
        <p14:creationId xmlns:p14="http://schemas.microsoft.com/office/powerpoint/2010/main" val="2936092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3959679" y="1142999"/>
            <a:ext cx="4727121" cy="4648201"/>
          </a:xfrm>
        </p:spPr>
        <p:txBody>
          <a:bodyPr vert="horz" lIns="91440" tIns="45720" rIns="91440" bIns="45720" rtlCol="0" anchor="t">
            <a:noAutofit/>
          </a:bodyPr>
          <a:lstStyle/>
          <a:p>
            <a:pPr marL="0" indent="0" algn="l" rtl="0" fontAlgn="base">
              <a:lnSpc>
                <a:spcPct val="100000"/>
              </a:lnSpc>
              <a:buNone/>
            </a:pPr>
            <a:r>
              <a:rPr lang="en-US" sz="1600" b="0" i="0" dirty="0">
                <a:solidFill>
                  <a:srgbClr val="000000"/>
                </a:solidFill>
                <a:effectLst/>
                <a:latin typeface="Calibri"/>
                <a:cs typeface="Calibri"/>
              </a:rPr>
              <a:t>Jamie Brown currently serves as the Senior Program Officer at the Colorado Springs Health Foundation, a health funder providing grants in El Paso and Teller Counties in Colorado. She brings more than 20 years of experience in the foundation and non-profit sectors, primarily in philanthropy overseeing grantmaking, programs, and donor and funded partner engagement. Jamie’s experience includes being on the start-upside of two different foundations, designing and building grantmaking systems while cultivating relationships with communities served by these philanthropic dollars. Jamie has served on numerous boards and committees over the years. Currently, she is active in suicide prevention collaboratives.  Jamie holds a Bachelor of Art in Psychology and Political Science from Colorado College and a Master’s in Marriage and Family Therapy from Regis University.</a:t>
            </a:r>
            <a:endParaRPr lang="en-US" sz="1600" dirty="0">
              <a:latin typeface="Calibri"/>
              <a:cs typeface="Calibri"/>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a:t>Jamie Brown</a:t>
            </a:r>
            <a:endParaRPr lang="en-US" b="1" dirty="0"/>
          </a:p>
        </p:txBody>
      </p:sp>
      <p:pic>
        <p:nvPicPr>
          <p:cNvPr id="2" name="Picture 1">
            <a:extLst>
              <a:ext uri="{FF2B5EF4-FFF2-40B4-BE49-F238E27FC236}">
                <a16:creationId xmlns:a16="http://schemas.microsoft.com/office/drawing/2014/main" id="{AC056BC1-9FA0-AADC-0CC5-29F854EE7E22}"/>
              </a:ext>
            </a:extLst>
          </p:cNvPr>
          <p:cNvPicPr>
            <a:picLocks noChangeAspect="1"/>
          </p:cNvPicPr>
          <p:nvPr/>
        </p:nvPicPr>
        <p:blipFill rotWithShape="1">
          <a:blip r:embed="rId2"/>
          <a:srcRect l="28978" t="17420" r="7269"/>
          <a:stretch/>
        </p:blipFill>
        <p:spPr>
          <a:xfrm>
            <a:off x="587285" y="1295400"/>
            <a:ext cx="3352800" cy="2889934"/>
          </a:xfrm>
          <a:prstGeom prst="rect">
            <a:avLst/>
          </a:prstGeom>
        </p:spPr>
      </p:pic>
    </p:spTree>
    <p:extLst>
      <p:ext uri="{BB962C8B-B14F-4D97-AF65-F5344CB8AC3E}">
        <p14:creationId xmlns:p14="http://schemas.microsoft.com/office/powerpoint/2010/main" val="232814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4343400" y="1277983"/>
            <a:ext cx="4171950" cy="5176835"/>
          </a:xfrm>
        </p:spPr>
        <p:txBody>
          <a:bodyPr vert="horz" lIns="91440" tIns="45720" rIns="91440" bIns="45720" rtlCol="0" anchor="t">
            <a:noAutofit/>
          </a:bodyPr>
          <a:lstStyle/>
          <a:p>
            <a:pPr marL="0" indent="0" algn="l" rtl="0" fontAlgn="base">
              <a:lnSpc>
                <a:spcPct val="100000"/>
              </a:lnSpc>
              <a:buNone/>
            </a:pPr>
            <a:r>
              <a:rPr lang="en-US" sz="1600" b="0" i="0" dirty="0">
                <a:solidFill>
                  <a:srgbClr val="000000"/>
                </a:solidFill>
                <a:effectLst/>
                <a:latin typeface="Calibri"/>
                <a:cs typeface="Calibri"/>
              </a:rPr>
              <a:t>Captain Doug Hanson was commissioned officer in The Salvation Army in June of 2012.  Since then, The Salvation Army has moved them to Cheyenne, WY for 4 years., to Stockton, CA for 3 years, and have served in Colorado Springs, CO since June of 2019.  In Captain Doug’s time as an officer, he has focused on increasing services to better serve others in all 3 appointments.  While in Colorado Springs the budget has more than doubled to over $9 Million with a huge increase in client success across programs.  A Salvation Army officer is a pastor and an Executive Director meaning that Capt. Doug most Sundays is preaching and throughout the week finding ways to connect program guests and church members to Jesus Christ. </a:t>
            </a:r>
          </a:p>
          <a:p>
            <a:pPr algn="l" rtl="0" fontAlgn="base"/>
            <a:endParaRPr lang="en-US" sz="1600" dirty="0">
              <a:latin typeface="open-sans"/>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a:t>Captain Doug Hanson</a:t>
            </a:r>
            <a:endParaRPr lang="en-US" b="1" dirty="0"/>
          </a:p>
        </p:txBody>
      </p:sp>
      <p:pic>
        <p:nvPicPr>
          <p:cNvPr id="5" name="Picture 4">
            <a:extLst>
              <a:ext uri="{FF2B5EF4-FFF2-40B4-BE49-F238E27FC236}">
                <a16:creationId xmlns:a16="http://schemas.microsoft.com/office/drawing/2014/main" id="{75AC5A6E-3E0F-DC30-19D5-68DC8CBCB244}"/>
              </a:ext>
            </a:extLst>
          </p:cNvPr>
          <p:cNvPicPr>
            <a:picLocks noChangeAspect="1"/>
          </p:cNvPicPr>
          <p:nvPr/>
        </p:nvPicPr>
        <p:blipFill>
          <a:blip r:embed="rId2"/>
          <a:stretch>
            <a:fillRect/>
          </a:stretch>
        </p:blipFill>
        <p:spPr>
          <a:xfrm>
            <a:off x="533400" y="1295400"/>
            <a:ext cx="3552825" cy="3381375"/>
          </a:xfrm>
          <a:prstGeom prst="rect">
            <a:avLst/>
          </a:prstGeom>
        </p:spPr>
      </p:pic>
    </p:spTree>
    <p:extLst>
      <p:ext uri="{BB962C8B-B14F-4D97-AF65-F5344CB8AC3E}">
        <p14:creationId xmlns:p14="http://schemas.microsoft.com/office/powerpoint/2010/main" val="1460641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72E18E-87AF-9CE6-F1C3-2A9387144471}"/>
              </a:ext>
            </a:extLst>
          </p:cNvPr>
          <p:cNvSpPr>
            <a:spLocks noGrp="1"/>
          </p:cNvSpPr>
          <p:nvPr>
            <p:ph idx="1"/>
          </p:nvPr>
        </p:nvSpPr>
        <p:spPr>
          <a:xfrm>
            <a:off x="3962400" y="990598"/>
            <a:ext cx="4552950" cy="4876801"/>
          </a:xfrm>
        </p:spPr>
        <p:txBody>
          <a:bodyPr vert="horz" lIns="91440" tIns="45720" rIns="91440" bIns="45720" rtlCol="0" anchor="t">
            <a:noAutofit/>
          </a:bodyPr>
          <a:lstStyle/>
          <a:p>
            <a:pPr marL="0" indent="0" fontAlgn="base">
              <a:lnSpc>
                <a:spcPct val="100000"/>
              </a:lnSpc>
              <a:buNone/>
            </a:pPr>
            <a:r>
              <a:rPr lang="en-US" sz="1600" b="0" i="0" dirty="0">
                <a:solidFill>
                  <a:srgbClr val="000000"/>
                </a:solidFill>
                <a:effectLst/>
                <a:latin typeface="Calibri"/>
                <a:cs typeface="Calibri"/>
              </a:rPr>
              <a:t>Stacie </a:t>
            </a:r>
            <a:r>
              <a:rPr lang="en-US" sz="1600" b="0" i="0" dirty="0" err="1">
                <a:solidFill>
                  <a:srgbClr val="000000"/>
                </a:solidFill>
                <a:effectLst/>
                <a:latin typeface="Calibri"/>
                <a:cs typeface="Calibri"/>
              </a:rPr>
              <a:t>Kwitek</a:t>
            </a:r>
            <a:r>
              <a:rPr lang="en-US" sz="1600" dirty="0">
                <a:solidFill>
                  <a:srgbClr val="000000"/>
                </a:solidFill>
                <a:latin typeface="Calibri"/>
                <a:cs typeface="Calibri"/>
              </a:rPr>
              <a:t> </a:t>
            </a:r>
            <a:r>
              <a:rPr lang="en-US" sz="1600" b="0" i="0" dirty="0">
                <a:solidFill>
                  <a:srgbClr val="000000"/>
                </a:solidFill>
                <a:effectLst/>
                <a:latin typeface="Calibri"/>
                <a:cs typeface="Calibri"/>
              </a:rPr>
              <a:t>has served as the </a:t>
            </a:r>
            <a:r>
              <a:rPr lang="en-US" sz="1600" dirty="0">
                <a:solidFill>
                  <a:srgbClr val="000000"/>
                </a:solidFill>
                <a:latin typeface="Calibri"/>
                <a:cs typeface="Calibri"/>
              </a:rPr>
              <a:t>Executive</a:t>
            </a:r>
            <a:r>
              <a:rPr lang="en-US" sz="1600" b="0" i="0" dirty="0">
                <a:solidFill>
                  <a:srgbClr val="000000"/>
                </a:solidFill>
                <a:effectLst/>
                <a:latin typeface="Calibri"/>
                <a:cs typeface="Calibri"/>
              </a:rPr>
              <a:t> </a:t>
            </a:r>
            <a:r>
              <a:rPr lang="en-US" sz="1600" dirty="0">
                <a:solidFill>
                  <a:srgbClr val="000000"/>
                </a:solidFill>
                <a:latin typeface="Calibri"/>
                <a:cs typeface="Calibri"/>
              </a:rPr>
              <a:t>Director</a:t>
            </a:r>
            <a:r>
              <a:rPr lang="en-US" sz="1600" b="0" i="0" dirty="0">
                <a:solidFill>
                  <a:srgbClr val="000000"/>
                </a:solidFill>
                <a:effectLst/>
                <a:latin typeface="Calibri"/>
                <a:cs typeface="Calibri"/>
              </a:rPr>
              <a:t> of El Paso County Department of Human Services -- the busiest human services department by volume in Colorado -- since August 2021. During her tenure, the EPCDHS </a:t>
            </a:r>
            <a:r>
              <a:rPr lang="en-US" sz="1600" dirty="0">
                <a:solidFill>
                  <a:srgbClr val="000000"/>
                </a:solidFill>
                <a:latin typeface="Calibri"/>
                <a:cs typeface="Calibri"/>
              </a:rPr>
              <a:t>she has</a:t>
            </a:r>
            <a:r>
              <a:rPr lang="en-US" sz="1600" b="0" i="0" dirty="0">
                <a:solidFill>
                  <a:srgbClr val="000000"/>
                </a:solidFill>
                <a:effectLst/>
                <a:latin typeface="Calibri"/>
                <a:cs typeface="Calibri"/>
              </a:rPr>
              <a:t> decreased staff vacancy rates, launched a new division focusing on quality assurance and staff development, and enhanced key community partnerships.  </a:t>
            </a:r>
            <a:endParaRPr lang="en-US" sz="1600" dirty="0">
              <a:solidFill>
                <a:srgbClr val="000000"/>
              </a:solidFill>
              <a:latin typeface="Calibri"/>
              <a:cs typeface="Calibri"/>
            </a:endParaRPr>
          </a:p>
          <a:p>
            <a:pPr marL="0" indent="0">
              <a:lnSpc>
                <a:spcPct val="100000"/>
              </a:lnSpc>
              <a:buNone/>
            </a:pPr>
            <a:r>
              <a:rPr lang="en-US" sz="1600" b="0" i="0" dirty="0">
                <a:solidFill>
                  <a:srgbClr val="000000"/>
                </a:solidFill>
                <a:effectLst/>
                <a:latin typeface="Calibri"/>
                <a:cs typeface="Calibri"/>
              </a:rPr>
              <a:t>Prior to El Paso County, </a:t>
            </a:r>
            <a:r>
              <a:rPr lang="en-US" sz="1600" dirty="0">
                <a:solidFill>
                  <a:srgbClr val="000000"/>
                </a:solidFill>
                <a:latin typeface="Calibri"/>
                <a:cs typeface="Calibri"/>
              </a:rPr>
              <a:t>Stacie served</a:t>
            </a:r>
            <a:r>
              <a:rPr lang="en-US" sz="1600" b="0" i="0" dirty="0">
                <a:solidFill>
                  <a:srgbClr val="000000"/>
                </a:solidFill>
                <a:effectLst/>
                <a:latin typeface="Calibri"/>
                <a:cs typeface="Calibri"/>
              </a:rPr>
              <a:t> in Fremont County for almost 17 years in several positions including Director of Fremont County Department, Child Welfare caseworker, supervisor, and manager, and also as part of Adult Protection and Options for Long Term Care teams. As Director in Fremont County, Stacie became an integral part of the community collaboration to end homelessness. She is proud to have been part of the Fremont County Built for Zero team who was able to reach Functional Zero for Veterans in 2021.  </a:t>
            </a:r>
            <a:endParaRPr lang="en-US" sz="1600">
              <a:latin typeface="Calibri"/>
              <a:cs typeface="Calibri"/>
            </a:endParaRPr>
          </a:p>
        </p:txBody>
      </p:sp>
      <p:sp>
        <p:nvSpPr>
          <p:cNvPr id="4" name="Title 1">
            <a:extLst>
              <a:ext uri="{FF2B5EF4-FFF2-40B4-BE49-F238E27FC236}">
                <a16:creationId xmlns:a16="http://schemas.microsoft.com/office/drawing/2014/main" id="{6964CA34-4CDC-9846-D8A1-7958AB83F8EA}"/>
              </a:ext>
            </a:extLst>
          </p:cNvPr>
          <p:cNvSpPr txBox="1">
            <a:spLocks/>
          </p:cNvSpPr>
          <p:nvPr/>
        </p:nvSpPr>
        <p:spPr>
          <a:xfrm>
            <a:off x="628650" y="76200"/>
            <a:ext cx="7886700" cy="76676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50000"/>
              </a:lnSpc>
            </a:pPr>
            <a:r>
              <a:rPr lang="en-US" b="1" u="sng" dirty="0"/>
              <a:t>Stacie </a:t>
            </a:r>
            <a:r>
              <a:rPr lang="en-US" b="1" u="sng" dirty="0" err="1"/>
              <a:t>Kwitek</a:t>
            </a:r>
            <a:endParaRPr lang="en-US" b="1" dirty="0"/>
          </a:p>
        </p:txBody>
      </p:sp>
      <p:pic>
        <p:nvPicPr>
          <p:cNvPr id="2" name="Picture 1">
            <a:extLst>
              <a:ext uri="{FF2B5EF4-FFF2-40B4-BE49-F238E27FC236}">
                <a16:creationId xmlns:a16="http://schemas.microsoft.com/office/drawing/2014/main" id="{121F3008-8955-15C8-5318-669AB7170C58}"/>
              </a:ext>
            </a:extLst>
          </p:cNvPr>
          <p:cNvPicPr>
            <a:picLocks noChangeAspect="1"/>
          </p:cNvPicPr>
          <p:nvPr/>
        </p:nvPicPr>
        <p:blipFill>
          <a:blip r:embed="rId2"/>
          <a:stretch>
            <a:fillRect/>
          </a:stretch>
        </p:blipFill>
        <p:spPr>
          <a:xfrm>
            <a:off x="648608" y="1160595"/>
            <a:ext cx="3139622" cy="4706804"/>
          </a:xfrm>
          <a:prstGeom prst="rect">
            <a:avLst/>
          </a:prstGeom>
        </p:spPr>
      </p:pic>
    </p:spTree>
    <p:extLst>
      <p:ext uri="{BB962C8B-B14F-4D97-AF65-F5344CB8AC3E}">
        <p14:creationId xmlns:p14="http://schemas.microsoft.com/office/powerpoint/2010/main" val="21807831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0C6E3E3CB13C47822C58842B067135" ma:contentTypeVersion="16" ma:contentTypeDescription="Create a new document." ma:contentTypeScope="" ma:versionID="fb7f1ce21c3b26896f3259c471943ea6">
  <xsd:schema xmlns:xsd="http://www.w3.org/2001/XMLSchema" xmlns:xs="http://www.w3.org/2001/XMLSchema" xmlns:p="http://schemas.microsoft.com/office/2006/metadata/properties" xmlns:ns2="c4b9bf57-f6ca-448b-8f23-b50ada7b5261" xmlns:ns3="a823597b-2e0f-4a3a-92cb-f6fb2d1491a5" targetNamespace="http://schemas.microsoft.com/office/2006/metadata/properties" ma:root="true" ma:fieldsID="ce73c815bea18e84f4f9b5f3dc26aa82" ns2:_="" ns3:_="">
    <xsd:import namespace="c4b9bf57-f6ca-448b-8f23-b50ada7b5261"/>
    <xsd:import namespace="a823597b-2e0f-4a3a-92cb-f6fb2d1491a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MediaServiceLocatio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b9bf57-f6ca-448b-8f23-b50ada7b526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16" nillable="true" ma:displayName="Taxonomy Catch All Column" ma:hidden="true" ma:list="{9071b496-8bfa-4ff9-a021-2213adf22b6a}" ma:internalName="TaxCatchAll" ma:showField="CatchAllData" ma:web="c4b9bf57-f6ca-448b-8f23-b50ada7b526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823597b-2e0f-4a3a-92cb-f6fb2d1491a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de4e355-ffc8-4af1-b1ed-57d1171728fc"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D3638D-9393-447C-A73E-6F32A93A15E2}"/>
</file>

<file path=customXml/itemProps2.xml><?xml version="1.0" encoding="utf-8"?>
<ds:datastoreItem xmlns:ds="http://schemas.openxmlformats.org/officeDocument/2006/customXml" ds:itemID="{69AAA243-D84E-4BE3-92EA-3A1D8A62D357}"/>
</file>

<file path=docProps/app.xml><?xml version="1.0" encoding="utf-8"?>
<Properties xmlns="http://schemas.openxmlformats.org/officeDocument/2006/extended-properties" xmlns:vt="http://schemas.openxmlformats.org/officeDocument/2006/docPropsVTypes">
  <TotalTime>5264</TotalTime>
  <Words>1517</Words>
  <Application>Microsoft Office PowerPoint</Application>
  <PresentationFormat>On-screen Show (4:3)</PresentationFormat>
  <Paragraphs>133</Paragraphs>
  <Slides>21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open-sans</vt:lpstr>
      <vt:lpstr>Symbol</vt:lpstr>
      <vt:lpstr>Times New Roman</vt:lpstr>
      <vt:lpstr>1_office theme</vt:lpstr>
      <vt:lpstr>Fall 2023 Membership Meeting</vt:lpstr>
      <vt:lpstr>Membership Meeting Agenda</vt:lpstr>
      <vt:lpstr>PPCoC Governing Board Roster - 2023</vt:lpstr>
      <vt:lpstr>Thank you for your dedicated service and commitment to ending homelessness in EPC!</vt:lpstr>
      <vt:lpstr>PowerPoint Presentation</vt:lpstr>
      <vt:lpstr>PowerPoint Presentation</vt:lpstr>
      <vt:lpstr>PowerPoint Presentation</vt:lpstr>
      <vt:lpstr>PowerPoint Presentation</vt:lpstr>
      <vt:lpstr>PowerPoint Presentation</vt:lpstr>
      <vt:lpstr>PPCoC 3-Year Strategic Plan - Goals</vt:lpstr>
      <vt:lpstr> Rare          Brief          One-time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 and A</vt:lpstr>
      <vt:lpstr>Call for New Members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Pikes Peak Continuum  of Care</dc:title>
  <dc:creator>Evan Caster</dc:creator>
  <cp:lastModifiedBy>Scott Correa</cp:lastModifiedBy>
  <cp:revision>112</cp:revision>
  <dcterms:created xsi:type="dcterms:W3CDTF">2020-12-03T20:48:20Z</dcterms:created>
  <dcterms:modified xsi:type="dcterms:W3CDTF">2023-10-30T17:22:56Z</dcterms:modified>
</cp:coreProperties>
</file>