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58" r:id="rId5"/>
    <p:sldId id="284" r:id="rId6"/>
    <p:sldId id="298" r:id="rId7"/>
    <p:sldId id="299" r:id="rId8"/>
    <p:sldId id="265" r:id="rId9"/>
    <p:sldId id="268" r:id="rId10"/>
    <p:sldId id="296" r:id="rId11"/>
    <p:sldId id="264" r:id="rId12"/>
    <p:sldId id="309" r:id="rId13"/>
    <p:sldId id="300" r:id="rId14"/>
    <p:sldId id="260" r:id="rId15"/>
    <p:sldId id="302" r:id="rId16"/>
    <p:sldId id="303" r:id="rId17"/>
    <p:sldId id="304" r:id="rId18"/>
    <p:sldId id="305" r:id="rId19"/>
    <p:sldId id="306" r:id="rId20"/>
    <p:sldId id="307" r:id="rId21"/>
    <p:sldId id="288" r:id="rId22"/>
    <p:sldId id="3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BF"/>
    <a:srgbClr val="015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2"/>
  </p:normalViewPr>
  <p:slideViewPr>
    <p:cSldViewPr>
      <p:cViewPr varScale="1">
        <p:scale>
          <a:sx n="93" d="100"/>
          <a:sy n="93" d="100"/>
        </p:scale>
        <p:origin x="639"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48409-3A92-4982-B928-C57B911D23C7}"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7C3FDAC5-F8D5-4D59-AD69-3C70EEB5AED9}">
      <dgm:prSet custT="1"/>
      <dgm:spPr>
        <a:solidFill>
          <a:srgbClr val="009ABF"/>
        </a:solidFill>
      </dgm:spPr>
      <dgm:t>
        <a:bodyPr/>
        <a:lstStyle/>
        <a:p>
          <a:r>
            <a:rPr lang="en-US" dirty="0"/>
            <a:t>2021 Governing Board Candidates</a:t>
          </a:r>
        </a:p>
      </dgm:t>
    </dgm:pt>
    <dgm:pt modelId="{336F57E9-A06C-43F8-83B8-5CEC6540B6ED}" type="parTrans" cxnId="{8755A70C-BCFD-4116-98F2-C3A7D4CC4539}">
      <dgm:prSet/>
      <dgm:spPr/>
      <dgm:t>
        <a:bodyPr/>
        <a:lstStyle/>
        <a:p>
          <a:endParaRPr lang="en-US"/>
        </a:p>
      </dgm:t>
    </dgm:pt>
    <dgm:pt modelId="{B9BED69D-C2A9-464B-823E-235A9C4F32DD}" type="sibTrans" cxnId="{8755A70C-BCFD-4116-98F2-C3A7D4CC4539}">
      <dgm:prSet/>
      <dgm:spPr/>
      <dgm:t>
        <a:bodyPr/>
        <a:lstStyle/>
        <a:p>
          <a:endParaRPr lang="en-US"/>
        </a:p>
      </dgm:t>
    </dgm:pt>
    <dgm:pt modelId="{A5E8FF40-5A0A-4FC1-B4FE-56D06904C3C5}" type="pres">
      <dgm:prSet presAssocID="{BE748409-3A92-4982-B928-C57B911D23C7}" presName="Name0" presStyleCnt="0">
        <dgm:presLayoutVars>
          <dgm:dir/>
          <dgm:animLvl val="lvl"/>
          <dgm:resizeHandles val="exact"/>
        </dgm:presLayoutVars>
      </dgm:prSet>
      <dgm:spPr/>
    </dgm:pt>
    <dgm:pt modelId="{BCEA91C9-E868-48E8-B732-4C7F2E7C0DEA}" type="pres">
      <dgm:prSet presAssocID="{7C3FDAC5-F8D5-4D59-AD69-3C70EEB5AED9}" presName="boxAndChildren" presStyleCnt="0"/>
      <dgm:spPr/>
    </dgm:pt>
    <dgm:pt modelId="{1FAAFB58-29D1-45D9-B834-90BC28E6916F}" type="pres">
      <dgm:prSet presAssocID="{7C3FDAC5-F8D5-4D59-AD69-3C70EEB5AED9}" presName="parentTextBox" presStyleLbl="node1" presStyleIdx="0" presStyleCnt="1" custLinFactNeighborY="473"/>
      <dgm:spPr/>
    </dgm:pt>
  </dgm:ptLst>
  <dgm:cxnLst>
    <dgm:cxn modelId="{8755A70C-BCFD-4116-98F2-C3A7D4CC4539}" srcId="{BE748409-3A92-4982-B928-C57B911D23C7}" destId="{7C3FDAC5-F8D5-4D59-AD69-3C70EEB5AED9}" srcOrd="0" destOrd="0" parTransId="{336F57E9-A06C-43F8-83B8-5CEC6540B6ED}" sibTransId="{B9BED69D-C2A9-464B-823E-235A9C4F32DD}"/>
    <dgm:cxn modelId="{B09EB53C-B1FF-4512-83E3-567415D5D6BC}" type="presOf" srcId="{BE748409-3A92-4982-B928-C57B911D23C7}" destId="{A5E8FF40-5A0A-4FC1-B4FE-56D06904C3C5}" srcOrd="0" destOrd="0" presId="urn:microsoft.com/office/officeart/2005/8/layout/process4"/>
    <dgm:cxn modelId="{55053451-3EE4-4440-B0FD-929CA8657AA9}" type="presOf" srcId="{7C3FDAC5-F8D5-4D59-AD69-3C70EEB5AED9}" destId="{1FAAFB58-29D1-45D9-B834-90BC28E6916F}" srcOrd="0" destOrd="0" presId="urn:microsoft.com/office/officeart/2005/8/layout/process4"/>
    <dgm:cxn modelId="{B38840E7-EC1A-4683-A7A0-9FEF8E0CDE5A}" type="presParOf" srcId="{A5E8FF40-5A0A-4FC1-B4FE-56D06904C3C5}" destId="{BCEA91C9-E868-48E8-B732-4C7F2E7C0DEA}" srcOrd="0" destOrd="0" presId="urn:microsoft.com/office/officeart/2005/8/layout/process4"/>
    <dgm:cxn modelId="{DA1CB06A-22C5-4BBB-A90C-4B143054FE31}" type="presParOf" srcId="{BCEA91C9-E868-48E8-B732-4C7F2E7C0DEA}" destId="{1FAAFB58-29D1-45D9-B834-90BC28E6916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AFB58-29D1-45D9-B834-90BC28E6916F}">
      <dsp:nvSpPr>
        <dsp:cNvPr id="0" name=""/>
        <dsp:cNvSpPr/>
      </dsp:nvSpPr>
      <dsp:spPr>
        <a:xfrm>
          <a:off x="0" y="0"/>
          <a:ext cx="7886700" cy="3889375"/>
        </a:xfrm>
        <a:prstGeom prst="rect">
          <a:avLst/>
        </a:prstGeom>
        <a:solidFill>
          <a:srgbClr val="009AB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2021 Governing Board Candidates</a:t>
          </a:r>
        </a:p>
      </dsp:txBody>
      <dsp:txXfrm>
        <a:off x="0" y="0"/>
        <a:ext cx="7886700" cy="38893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3177B-85AA-4749-8CF3-DCE3906F2203}" type="datetimeFigureOut">
              <a:rPr lang="en-US" smtClean="0"/>
              <a:t>11/20/2020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742E8-3958-4087-A12D-C9FC55AFCCC6}" type="slidenum">
              <a:rPr lang="en-US" smtClean="0"/>
              <a:t>‹#›</a:t>
            </a:fld>
            <a:endParaRPr lang="en-US"/>
          </a:p>
        </p:txBody>
      </p:sp>
    </p:spTree>
    <p:extLst>
      <p:ext uri="{BB962C8B-B14F-4D97-AF65-F5344CB8AC3E}">
        <p14:creationId xmlns:p14="http://schemas.microsoft.com/office/powerpoint/2010/main" val="134139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5</a:t>
            </a:fld>
            <a:endParaRPr lang="en-US"/>
          </a:p>
        </p:txBody>
      </p:sp>
    </p:spTree>
    <p:extLst>
      <p:ext uri="{BB962C8B-B14F-4D97-AF65-F5344CB8AC3E}">
        <p14:creationId xmlns:p14="http://schemas.microsoft.com/office/powerpoint/2010/main" val="97786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E4F77-FA38-44E2-9D65-A6148D307678}" type="slidenum">
              <a:rPr lang="en-US" smtClean="0"/>
              <a:t>6</a:t>
            </a:fld>
            <a:endParaRPr lang="en-US"/>
          </a:p>
        </p:txBody>
      </p:sp>
    </p:spTree>
    <p:extLst>
      <p:ext uri="{BB962C8B-B14F-4D97-AF65-F5344CB8AC3E}">
        <p14:creationId xmlns:p14="http://schemas.microsoft.com/office/powerpoint/2010/main" val="211411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E4F77-FA38-44E2-9D65-A6148D307678}" type="slidenum">
              <a:rPr lang="en-US" smtClean="0"/>
              <a:t>8</a:t>
            </a:fld>
            <a:endParaRPr lang="en-US"/>
          </a:p>
        </p:txBody>
      </p:sp>
    </p:spTree>
    <p:extLst>
      <p:ext uri="{BB962C8B-B14F-4D97-AF65-F5344CB8AC3E}">
        <p14:creationId xmlns:p14="http://schemas.microsoft.com/office/powerpoint/2010/main" val="413895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E4F77-FA38-44E2-9D65-A6148D307678}" type="slidenum">
              <a:rPr lang="en-US" smtClean="0"/>
              <a:t>9</a:t>
            </a:fld>
            <a:endParaRPr lang="en-US"/>
          </a:p>
        </p:txBody>
      </p:sp>
    </p:spTree>
    <p:extLst>
      <p:ext uri="{BB962C8B-B14F-4D97-AF65-F5344CB8AC3E}">
        <p14:creationId xmlns:p14="http://schemas.microsoft.com/office/powerpoint/2010/main" val="151622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E4F77-FA38-44E2-9D65-A6148D307678}" type="slidenum">
              <a:rPr lang="en-US" smtClean="0"/>
              <a:t>10</a:t>
            </a:fld>
            <a:endParaRPr lang="en-US"/>
          </a:p>
        </p:txBody>
      </p:sp>
    </p:spTree>
    <p:extLst>
      <p:ext uri="{BB962C8B-B14F-4D97-AF65-F5344CB8AC3E}">
        <p14:creationId xmlns:p14="http://schemas.microsoft.com/office/powerpoint/2010/main" val="16647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21</a:t>
            </a:fld>
            <a:endParaRPr lang="en-US"/>
          </a:p>
        </p:txBody>
      </p:sp>
    </p:spTree>
    <p:extLst>
      <p:ext uri="{BB962C8B-B14F-4D97-AF65-F5344CB8AC3E}">
        <p14:creationId xmlns:p14="http://schemas.microsoft.com/office/powerpoint/2010/main" val="2265874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609601"/>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2667001"/>
            <a:ext cx="6400800" cy="1212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835855C5-5853-8C46-AEEF-676538CFDE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6557" y="3962400"/>
            <a:ext cx="1950886" cy="1371600"/>
          </a:xfrm>
          <a:prstGeom prst="rect">
            <a:avLst/>
          </a:prstGeom>
        </p:spPr>
      </p:pic>
    </p:spTree>
    <p:extLst>
      <p:ext uri="{BB962C8B-B14F-4D97-AF65-F5344CB8AC3E}">
        <p14:creationId xmlns:p14="http://schemas.microsoft.com/office/powerpoint/2010/main" val="18678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BE85F39-A132-1A42-A670-6A9432546D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8544" y="1551198"/>
            <a:ext cx="2559938" cy="1799803"/>
          </a:xfrm>
          <a:prstGeom prst="rect">
            <a:avLst/>
          </a:prstGeom>
        </p:spPr>
      </p:pic>
    </p:spTree>
    <p:extLst>
      <p:ext uri="{BB962C8B-B14F-4D97-AF65-F5344CB8AC3E}">
        <p14:creationId xmlns:p14="http://schemas.microsoft.com/office/powerpoint/2010/main" val="246122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6EA29F50-5229-5B4B-97AC-C5A0D2BEF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740" y="6096000"/>
            <a:ext cx="867060" cy="609600"/>
          </a:xfrm>
          <a:prstGeom prst="rect">
            <a:avLst/>
          </a:prstGeom>
        </p:spPr>
      </p:pic>
    </p:spTree>
    <p:extLst>
      <p:ext uri="{BB962C8B-B14F-4D97-AF65-F5344CB8AC3E}">
        <p14:creationId xmlns:p14="http://schemas.microsoft.com/office/powerpoint/2010/main" val="42114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3AA64F3F-3914-FE40-B562-37AB0C9A1B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3186"/>
            <a:ext cx="8229600" cy="559393"/>
          </a:xfrm>
          <a:prstGeom prst="rect">
            <a:avLst/>
          </a:prstGeom>
        </p:spPr>
      </p:pic>
    </p:spTree>
    <p:extLst>
      <p:ext uri="{BB962C8B-B14F-4D97-AF65-F5344CB8AC3E}">
        <p14:creationId xmlns:p14="http://schemas.microsoft.com/office/powerpoint/2010/main" val="751903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19200"/>
            <a:ext cx="8229600" cy="4800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65409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6441-89A3-AF42-97FD-900386081ED7}"/>
              </a:ext>
            </a:extLst>
          </p:cNvPr>
          <p:cNvSpPr>
            <a:spLocks noGrp="1"/>
          </p:cNvSpPr>
          <p:nvPr>
            <p:ph type="ctrTitle"/>
          </p:nvPr>
        </p:nvSpPr>
        <p:spPr/>
        <p:txBody>
          <a:bodyPr>
            <a:normAutofit fontScale="90000"/>
          </a:bodyPr>
          <a:lstStyle/>
          <a:p>
            <a:r>
              <a:rPr lang="en-US" dirty="0">
                <a:solidFill>
                  <a:schemeClr val="tx1">
                    <a:lumMod val="50000"/>
                  </a:schemeClr>
                </a:solidFill>
              </a:rPr>
              <a:t>Pikes Peak Continuum of Care</a:t>
            </a:r>
          </a:p>
        </p:txBody>
      </p:sp>
      <p:sp>
        <p:nvSpPr>
          <p:cNvPr id="3" name="Subtitle 2">
            <a:extLst>
              <a:ext uri="{FF2B5EF4-FFF2-40B4-BE49-F238E27FC236}">
                <a16:creationId xmlns:a16="http://schemas.microsoft.com/office/drawing/2014/main" id="{50BF1522-94DB-2643-8FB6-B410EE44FC3A}"/>
              </a:ext>
            </a:extLst>
          </p:cNvPr>
          <p:cNvSpPr>
            <a:spLocks noGrp="1"/>
          </p:cNvSpPr>
          <p:nvPr>
            <p:ph type="subTitle" idx="1"/>
          </p:nvPr>
        </p:nvSpPr>
        <p:spPr/>
        <p:txBody>
          <a:bodyPr/>
          <a:lstStyle/>
          <a:p>
            <a:r>
              <a:rPr lang="en-US" b="1" dirty="0">
                <a:solidFill>
                  <a:schemeClr val="tx1">
                    <a:lumMod val="50000"/>
                  </a:schemeClr>
                </a:solidFill>
              </a:rPr>
              <a:t>Fall Membership Meeting</a:t>
            </a:r>
          </a:p>
          <a:p>
            <a:r>
              <a:rPr lang="en-US" b="1" dirty="0">
                <a:solidFill>
                  <a:schemeClr val="tx1">
                    <a:lumMod val="50000"/>
                  </a:schemeClr>
                </a:solidFill>
              </a:rPr>
              <a:t>November 20, 2020</a:t>
            </a:r>
          </a:p>
        </p:txBody>
      </p:sp>
    </p:spTree>
    <p:extLst>
      <p:ext uri="{BB962C8B-B14F-4D97-AF65-F5344CB8AC3E}">
        <p14:creationId xmlns:p14="http://schemas.microsoft.com/office/powerpoint/2010/main" val="31743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anchor="b">
            <a:normAutofit fontScale="90000"/>
          </a:bodyPr>
          <a:lstStyle/>
          <a:p>
            <a:r>
              <a:rPr lang="en-US" dirty="0"/>
              <a:t>Patience </a:t>
            </a:r>
            <a:r>
              <a:rPr lang="en-US" dirty="0" err="1"/>
              <a:t>Kabwasa</a:t>
            </a:r>
            <a:r>
              <a:rPr lang="en-US" dirty="0"/>
              <a:t>– </a:t>
            </a:r>
            <a:br>
              <a:rPr lang="en-US" dirty="0"/>
            </a:br>
            <a:r>
              <a:rPr lang="en-US" dirty="0"/>
              <a:t>Colorado Springs </a:t>
            </a:r>
            <a:br>
              <a:rPr lang="en-US" dirty="0"/>
            </a:br>
            <a:r>
              <a:rPr lang="en-US" dirty="0"/>
              <a:t>Food Rescue </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24073" y="2209802"/>
            <a:ext cx="4939867" cy="4014018"/>
          </a:xfrm>
        </p:spPr>
        <p:txBody>
          <a:bodyPr>
            <a:normAutofit/>
          </a:bodyPr>
          <a:lstStyle/>
          <a:p>
            <a:pPr marL="0" indent="0">
              <a:buNone/>
            </a:pPr>
            <a:r>
              <a:rPr lang="en-US" sz="1100" dirty="0"/>
              <a:t>Patience </a:t>
            </a:r>
            <a:r>
              <a:rPr lang="en-US" sz="1100" dirty="0" err="1"/>
              <a:t>Kabwasa’s</a:t>
            </a:r>
            <a:r>
              <a:rPr lang="en-US" sz="1100" dirty="0"/>
              <a:t> heart is to work and create a more socially just, healthy and racially equitable Colorado Springs through creating better access to and knowledge around healthy foods. She has served on Colorado Springs Food Rescue’s board of directors from 2015-2016, and joined as the Director of Programs in 2016.   </a:t>
            </a:r>
          </a:p>
          <a:p>
            <a:pPr marL="0" indent="0">
              <a:buNone/>
            </a:pPr>
            <a:endParaRPr lang="en-US" sz="1100" dirty="0"/>
          </a:p>
          <a:p>
            <a:pPr marL="0" indent="0">
              <a:buNone/>
            </a:pPr>
            <a:r>
              <a:rPr lang="en-US" sz="1100" dirty="0"/>
              <a:t>Additional community involvement includes serving as a parent advisor through the Black Alliance for Educational Options (2007-2008), garden ministry coordinator through Relevant Word Christian Cultural Center (2008-present), participating in the African-American Youth Leadership Conference (2011-2012), and a member of the Colorado Transforming Safety Local Planning Team (2018-present), and a member of the Colorado Springs District 11 Policy Committee (2018-present). She is also a weekly columnist for the Colorado Springs Independent, delivering original insight into local race relations, health equity, the criminal justice system, and education.</a:t>
            </a:r>
          </a:p>
          <a:p>
            <a:endParaRPr lang="en-US" sz="1100" dirty="0"/>
          </a:p>
          <a:p>
            <a:pPr marL="0" indent="0">
              <a:buNone/>
            </a:pPr>
            <a:r>
              <a:rPr lang="en-US" sz="1100" dirty="0"/>
              <a:t>She has given lectures on the topic of food equity at the Pikes Peak Food Shed Forum, Colorado College, University of Colorado - Colorado Springs, &amp; the Forward Food Summit, is a 2018 graduate of the Center for Creative Leadership Strategic Leader training, </a:t>
            </a:r>
            <a:r>
              <a:rPr lang="en-US" sz="1100" dirty="0" err="1"/>
              <a:t>Kabwasa</a:t>
            </a:r>
            <a:r>
              <a:rPr lang="en-US" sz="1100" dirty="0"/>
              <a:t> is a 2018 recipient of the prestigious Live Well Colorado Community Impact Champion award and is a 2019 Aspen Ideas Health Scholar. She is also a mother of 3 musically and engineeringly gifted passionate teenagers. </a:t>
            </a: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3">
            <a:extLst>
              <a:ext uri="{28A0092B-C50C-407E-A947-70E740481C1C}">
                <a14:useLocalDpi xmlns:a14="http://schemas.microsoft.com/office/drawing/2010/main" val="0"/>
              </a:ext>
            </a:extLst>
          </a:blip>
          <a:srcRect l="17460" r="11885"/>
          <a:stretch/>
        </p:blipFill>
        <p:spPr>
          <a:xfrm>
            <a:off x="20" y="10"/>
            <a:ext cx="3476673" cy="6857990"/>
          </a:xfrm>
          <a:prstGeom prst="rect">
            <a:avLst/>
          </a:prstGeom>
          <a:effectLst/>
        </p:spPr>
      </p:pic>
    </p:spTree>
    <p:extLst>
      <p:ext uri="{BB962C8B-B14F-4D97-AF65-F5344CB8AC3E}">
        <p14:creationId xmlns:p14="http://schemas.microsoft.com/office/powerpoint/2010/main" val="153778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kern="1200" dirty="0">
                <a:latin typeface="+mj-lt"/>
                <a:ea typeface="+mj-ea"/>
                <a:cs typeface="+mj-cs"/>
              </a:rPr>
              <a:t>Stephanie Johnson– </a:t>
            </a:r>
            <a:br>
              <a:rPr lang="en-US" kern="1200" dirty="0">
                <a:latin typeface="+mj-lt"/>
                <a:ea typeface="+mj-ea"/>
                <a:cs typeface="+mj-cs"/>
              </a:rPr>
            </a:br>
            <a:r>
              <a:rPr lang="en-US" kern="1200" dirty="0" err="1">
                <a:latin typeface="+mj-lt"/>
                <a:ea typeface="+mj-ea"/>
                <a:cs typeface="+mj-cs"/>
              </a:rPr>
              <a:t>Mckinney</a:t>
            </a:r>
            <a:r>
              <a:rPr lang="en-US" kern="1200" dirty="0">
                <a:latin typeface="+mj-lt"/>
                <a:ea typeface="+mj-ea"/>
                <a:cs typeface="+mj-cs"/>
              </a:rPr>
              <a:t> Vento Liaison </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24073" y="2438400"/>
            <a:ext cx="4939867" cy="3785419"/>
          </a:xfrm>
        </p:spPr>
        <p:txBody>
          <a:bodyPr vert="horz" lIns="91440" tIns="45720" rIns="91440" bIns="45720" rtlCol="0">
            <a:normAutofit fontScale="40000" lnSpcReduction="20000"/>
          </a:bodyPr>
          <a:lstStyle/>
          <a:p>
            <a:pPr marL="0" indent="0">
              <a:buNone/>
            </a:pPr>
            <a:r>
              <a:rPr lang="en-US" dirty="0"/>
              <a:t>I am an educator and currently work for Lewis Palmer School District as a Language, Culture and Equity program coordinator. I am also the school district representative for McKinney–Vento homeless education. Additionally, I have worked at the university level for over 24 years teaching and designing curriculum for a variety of subjects ranging from human resource development to a variety of psychology courses. I am retired Air Force after 20 years on active duty. Much of my time (9 years) was spent teaching at the US Air Force Academy in the Department of Behavioral Sciences and Leadership. The other 11 years were spent as a human resources officer. I currently teach as an adjunct faculty member for American Public University. </a:t>
            </a:r>
          </a:p>
          <a:p>
            <a:pPr marL="0" indent="0">
              <a:buNone/>
            </a:pPr>
            <a:r>
              <a:rPr lang="en-US" dirty="0"/>
              <a:t> </a:t>
            </a:r>
          </a:p>
          <a:p>
            <a:pPr marL="0" indent="0">
              <a:buNone/>
            </a:pPr>
            <a:r>
              <a:rPr lang="en-US" dirty="0"/>
              <a:t>My academic degrees are a PhD in Education and Human Resource Studies, a Master of Arts in Human Behavior and another Master of Arts in Counseling Psychology. I also have a graduate certificate in Women's Studies. I am married to my hubby of 35 years and have three adult children plus a daughter-in-law. I value volunteering and have dedicated time to Pikes Peak Citizens for Life, local churches, my homeowner’s association and Tri-Lakes Cares. I love being in the outdoors of Colorful Colorado! My hobbies include reading, traveling, hiking and kayaking. </a:t>
            </a:r>
          </a:p>
          <a:p>
            <a:pPr marL="0" indent="0">
              <a:lnSpc>
                <a:spcPct val="90000"/>
              </a:lnSpc>
              <a:spcBef>
                <a:spcPts val="1000"/>
              </a:spcBef>
              <a:buClr>
                <a:srgbClr val="855A50"/>
              </a:buClr>
              <a:buNone/>
            </a:pPr>
            <a:endParaRPr lang="en-US" sz="1700" kern="1200" dirty="0">
              <a:latin typeface="+mn-lt"/>
              <a:ea typeface="+mn-ea"/>
              <a:cs typeface="+mn-cs"/>
            </a:endParaRP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2">
            <a:extLst>
              <a:ext uri="{28A0092B-C50C-407E-A947-70E740481C1C}">
                <a14:useLocalDpi xmlns:a14="http://schemas.microsoft.com/office/drawing/2010/main" val="0"/>
              </a:ext>
            </a:extLst>
          </a:blip>
          <a:srcRect l="18414" r="18414"/>
          <a:stretch/>
        </p:blipFill>
        <p:spPr>
          <a:xfrm>
            <a:off x="20" y="10"/>
            <a:ext cx="3476673" cy="6857990"/>
          </a:xfrm>
          <a:prstGeom prst="rect">
            <a:avLst/>
          </a:prstGeom>
          <a:effectLst/>
        </p:spPr>
      </p:pic>
    </p:spTree>
    <p:extLst>
      <p:ext uri="{BB962C8B-B14F-4D97-AF65-F5344CB8AC3E}">
        <p14:creationId xmlns:p14="http://schemas.microsoft.com/office/powerpoint/2010/main" val="112975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265B-E4E4-4F4C-A151-4698ECE93155}"/>
              </a:ext>
            </a:extLst>
          </p:cNvPr>
          <p:cNvSpPr>
            <a:spLocks noGrp="1"/>
          </p:cNvSpPr>
          <p:nvPr>
            <p:ph type="title"/>
          </p:nvPr>
        </p:nvSpPr>
        <p:spPr/>
        <p:txBody>
          <a:bodyPr/>
          <a:lstStyle/>
          <a:p>
            <a:pPr algn="ctr"/>
            <a:r>
              <a:rPr lang="en-US" dirty="0" err="1"/>
              <a:t>PPCoC</a:t>
            </a:r>
            <a:r>
              <a:rPr lang="en-US" dirty="0"/>
              <a:t> Election Results	</a:t>
            </a:r>
          </a:p>
        </p:txBody>
      </p:sp>
      <p:sp>
        <p:nvSpPr>
          <p:cNvPr id="3" name="Content Placeholder 2">
            <a:extLst>
              <a:ext uri="{FF2B5EF4-FFF2-40B4-BE49-F238E27FC236}">
                <a16:creationId xmlns:a16="http://schemas.microsoft.com/office/drawing/2014/main" id="{A458A2AF-5956-45B7-BEC6-3987F9D9618A}"/>
              </a:ext>
            </a:extLst>
          </p:cNvPr>
          <p:cNvSpPr>
            <a:spLocks noGrp="1"/>
          </p:cNvSpPr>
          <p:nvPr>
            <p:ph idx="1"/>
          </p:nvPr>
        </p:nvSpPr>
        <p:spPr/>
        <p:txBody>
          <a:bodyPr>
            <a:normAutofit/>
          </a:bodyPr>
          <a:lstStyle/>
          <a:p>
            <a:pPr marL="0" indent="0">
              <a:buNone/>
            </a:pPr>
            <a:r>
              <a:rPr lang="en-US" sz="2400" b="1" dirty="0"/>
              <a:t>Taryn Bailey, Director of Communication and Partnerships, CHP</a:t>
            </a:r>
          </a:p>
        </p:txBody>
      </p:sp>
    </p:spTree>
    <p:extLst>
      <p:ext uri="{BB962C8B-B14F-4D97-AF65-F5344CB8AC3E}">
        <p14:creationId xmlns:p14="http://schemas.microsoft.com/office/powerpoint/2010/main" val="295445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FB75-D1A6-4BEF-A8D1-8BCF619C16C0}"/>
              </a:ext>
            </a:extLst>
          </p:cNvPr>
          <p:cNvSpPr>
            <a:spLocks noGrp="1"/>
          </p:cNvSpPr>
          <p:nvPr>
            <p:ph type="title"/>
          </p:nvPr>
        </p:nvSpPr>
        <p:spPr/>
        <p:txBody>
          <a:bodyPr/>
          <a:lstStyle/>
          <a:p>
            <a:r>
              <a:rPr lang="en-US" dirty="0" err="1"/>
              <a:t>PPCoC</a:t>
            </a:r>
            <a:r>
              <a:rPr lang="en-US" dirty="0"/>
              <a:t> Activity Report</a:t>
            </a:r>
          </a:p>
        </p:txBody>
      </p:sp>
      <p:sp>
        <p:nvSpPr>
          <p:cNvPr id="3" name="Content Placeholder 2">
            <a:extLst>
              <a:ext uri="{FF2B5EF4-FFF2-40B4-BE49-F238E27FC236}">
                <a16:creationId xmlns:a16="http://schemas.microsoft.com/office/drawing/2014/main" id="{774E3618-B721-4426-A260-7482A10428C9}"/>
              </a:ext>
            </a:extLst>
          </p:cNvPr>
          <p:cNvSpPr>
            <a:spLocks noGrp="1"/>
          </p:cNvSpPr>
          <p:nvPr>
            <p:ph idx="1"/>
          </p:nvPr>
        </p:nvSpPr>
        <p:spPr/>
        <p:txBody>
          <a:bodyPr/>
          <a:lstStyle/>
          <a:p>
            <a:r>
              <a:rPr lang="en-US" dirty="0"/>
              <a:t>System performance measures</a:t>
            </a:r>
          </a:p>
          <a:p>
            <a:r>
              <a:rPr lang="en-US" dirty="0"/>
              <a:t>National Alliance to End Homelessness System Design Clinic</a:t>
            </a:r>
          </a:p>
          <a:p>
            <a:r>
              <a:rPr lang="en-US" dirty="0"/>
              <a:t>Strategic Plan</a:t>
            </a:r>
          </a:p>
          <a:p>
            <a:endParaRPr lang="en-US" dirty="0"/>
          </a:p>
        </p:txBody>
      </p:sp>
    </p:spTree>
    <p:extLst>
      <p:ext uri="{BB962C8B-B14F-4D97-AF65-F5344CB8AC3E}">
        <p14:creationId xmlns:p14="http://schemas.microsoft.com/office/powerpoint/2010/main" val="411644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D57E-D568-4966-8BF0-1D3CF1A3F5B1}"/>
              </a:ext>
            </a:extLst>
          </p:cNvPr>
          <p:cNvSpPr>
            <a:spLocks noGrp="1"/>
          </p:cNvSpPr>
          <p:nvPr>
            <p:ph type="title"/>
          </p:nvPr>
        </p:nvSpPr>
        <p:spPr/>
        <p:txBody>
          <a:bodyPr>
            <a:normAutofit fontScale="90000"/>
          </a:bodyPr>
          <a:lstStyle/>
          <a:p>
            <a:r>
              <a:rPr lang="en-US" dirty="0"/>
              <a:t>System Performance Measures</a:t>
            </a:r>
            <a:br>
              <a:rPr lang="en-US" dirty="0"/>
            </a:br>
            <a:r>
              <a:rPr lang="en-US" dirty="0"/>
              <a:t>Evan Caster, Manager of Homeless Initiatives </a:t>
            </a:r>
          </a:p>
        </p:txBody>
      </p:sp>
      <p:pic>
        <p:nvPicPr>
          <p:cNvPr id="4" name="Picture 2" descr="A close up of a logo&#10;&#10;Description automatically generated">
            <a:extLst>
              <a:ext uri="{FF2B5EF4-FFF2-40B4-BE49-F238E27FC236}">
                <a16:creationId xmlns:a16="http://schemas.microsoft.com/office/drawing/2014/main" id="{3E7CBA0B-AF3F-46CD-9F2F-0F7D9573F577}"/>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499" r="1434" b="4"/>
          <a:stretch/>
        </p:blipFill>
        <p:spPr bwMode="auto">
          <a:xfrm>
            <a:off x="1934860" y="1219200"/>
            <a:ext cx="527427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3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58341-1356-4B6A-B91D-63A6FAD8F418}"/>
              </a:ext>
            </a:extLst>
          </p:cNvPr>
          <p:cNvSpPr>
            <a:spLocks noGrp="1"/>
          </p:cNvSpPr>
          <p:nvPr>
            <p:ph idx="1"/>
          </p:nvPr>
        </p:nvSpPr>
        <p:spPr/>
        <p:txBody>
          <a:bodyPr/>
          <a:lstStyle/>
          <a:p>
            <a:pPr marL="0" indent="0">
              <a:buNone/>
            </a:pPr>
            <a:endParaRPr lang="en-US" dirty="0"/>
          </a:p>
        </p:txBody>
      </p:sp>
      <p:pic>
        <p:nvPicPr>
          <p:cNvPr id="6" name="Picture 5">
            <a:extLst>
              <a:ext uri="{FF2B5EF4-FFF2-40B4-BE49-F238E27FC236}">
                <a16:creationId xmlns:a16="http://schemas.microsoft.com/office/drawing/2014/main" id="{7C72547F-4F66-4A7C-B05A-79D4FF0992D2}"/>
              </a:ext>
            </a:extLst>
          </p:cNvPr>
          <p:cNvPicPr>
            <a:picLocks noChangeAspect="1"/>
          </p:cNvPicPr>
          <p:nvPr/>
        </p:nvPicPr>
        <p:blipFill>
          <a:blip r:embed="rId2"/>
          <a:stretch>
            <a:fillRect/>
          </a:stretch>
        </p:blipFill>
        <p:spPr>
          <a:xfrm>
            <a:off x="533400" y="1295401"/>
            <a:ext cx="8153400" cy="4724400"/>
          </a:xfrm>
          <a:prstGeom prst="rect">
            <a:avLst/>
          </a:prstGeom>
        </p:spPr>
      </p:pic>
    </p:spTree>
    <p:extLst>
      <p:ext uri="{BB962C8B-B14F-4D97-AF65-F5344CB8AC3E}">
        <p14:creationId xmlns:p14="http://schemas.microsoft.com/office/powerpoint/2010/main" val="124413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C9D19E-3A96-4FB6-B093-BBA1CB3C9288}"/>
              </a:ext>
            </a:extLst>
          </p:cNvPr>
          <p:cNvPicPr>
            <a:picLocks noGrp="1" noChangeAspect="1"/>
          </p:cNvPicPr>
          <p:nvPr>
            <p:ph idx="1"/>
          </p:nvPr>
        </p:nvPicPr>
        <p:blipFill>
          <a:blip r:embed="rId2"/>
          <a:stretch>
            <a:fillRect/>
          </a:stretch>
        </p:blipFill>
        <p:spPr>
          <a:xfrm>
            <a:off x="457200" y="1143000"/>
            <a:ext cx="8229600" cy="4724400"/>
          </a:xfrm>
          <a:prstGeom prst="rect">
            <a:avLst/>
          </a:prstGeom>
        </p:spPr>
      </p:pic>
    </p:spTree>
    <p:extLst>
      <p:ext uri="{BB962C8B-B14F-4D97-AF65-F5344CB8AC3E}">
        <p14:creationId xmlns:p14="http://schemas.microsoft.com/office/powerpoint/2010/main" val="295563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4A2061-A843-484C-A4CF-672911D46CD8}"/>
              </a:ext>
            </a:extLst>
          </p:cNvPr>
          <p:cNvPicPr>
            <a:picLocks noGrp="1" noChangeAspect="1"/>
          </p:cNvPicPr>
          <p:nvPr>
            <p:ph idx="1"/>
          </p:nvPr>
        </p:nvPicPr>
        <p:blipFill>
          <a:blip r:embed="rId2"/>
          <a:stretch>
            <a:fillRect/>
          </a:stretch>
        </p:blipFill>
        <p:spPr>
          <a:xfrm>
            <a:off x="533400" y="1066800"/>
            <a:ext cx="8077200" cy="5029200"/>
          </a:xfrm>
          <a:prstGeom prst="rect">
            <a:avLst/>
          </a:prstGeom>
        </p:spPr>
      </p:pic>
    </p:spTree>
    <p:extLst>
      <p:ext uri="{BB962C8B-B14F-4D97-AF65-F5344CB8AC3E}">
        <p14:creationId xmlns:p14="http://schemas.microsoft.com/office/powerpoint/2010/main" val="240348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DBDFD-D28D-4167-BFDD-FCE51B131C2A}"/>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1ABF17E6-311C-489C-845A-84F0A4D70A3A}"/>
              </a:ext>
            </a:extLst>
          </p:cNvPr>
          <p:cNvPicPr>
            <a:picLocks noChangeAspect="1"/>
          </p:cNvPicPr>
          <p:nvPr/>
        </p:nvPicPr>
        <p:blipFill>
          <a:blip r:embed="rId2"/>
          <a:stretch>
            <a:fillRect/>
          </a:stretch>
        </p:blipFill>
        <p:spPr>
          <a:xfrm>
            <a:off x="533400" y="1142998"/>
            <a:ext cx="8153400" cy="4800601"/>
          </a:xfrm>
          <a:prstGeom prst="rect">
            <a:avLst/>
          </a:prstGeom>
        </p:spPr>
      </p:pic>
    </p:spTree>
    <p:extLst>
      <p:ext uri="{BB962C8B-B14F-4D97-AF65-F5344CB8AC3E}">
        <p14:creationId xmlns:p14="http://schemas.microsoft.com/office/powerpoint/2010/main" val="168523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1D26-DBD2-4D40-9938-E8DE9AEFE1C1}"/>
              </a:ext>
            </a:extLst>
          </p:cNvPr>
          <p:cNvSpPr>
            <a:spLocks noGrp="1"/>
          </p:cNvSpPr>
          <p:nvPr>
            <p:ph type="title"/>
          </p:nvPr>
        </p:nvSpPr>
        <p:spPr/>
        <p:txBody>
          <a:bodyPr>
            <a:normAutofit fontScale="90000"/>
          </a:bodyPr>
          <a:lstStyle/>
          <a:p>
            <a:r>
              <a:rPr lang="en-US" dirty="0"/>
              <a:t>National Alliance to End Homelessness (NAEH)</a:t>
            </a:r>
            <a:br>
              <a:rPr lang="en-US" dirty="0"/>
            </a:br>
            <a:r>
              <a:rPr lang="en-US" dirty="0"/>
              <a:t>System Design Clinic</a:t>
            </a:r>
          </a:p>
        </p:txBody>
      </p:sp>
      <p:sp>
        <p:nvSpPr>
          <p:cNvPr id="3" name="Content Placeholder 2">
            <a:extLst>
              <a:ext uri="{FF2B5EF4-FFF2-40B4-BE49-F238E27FC236}">
                <a16:creationId xmlns:a16="http://schemas.microsoft.com/office/drawing/2014/main" id="{7080F1C1-7E26-454E-9E02-13AC55976D5C}"/>
              </a:ext>
            </a:extLst>
          </p:cNvPr>
          <p:cNvSpPr>
            <a:spLocks noGrp="1"/>
          </p:cNvSpPr>
          <p:nvPr>
            <p:ph idx="1"/>
          </p:nvPr>
        </p:nvSpPr>
        <p:spPr/>
        <p:txBody>
          <a:bodyPr>
            <a:normAutofit fontScale="55000" lnSpcReduction="20000"/>
          </a:bodyPr>
          <a:lstStyle/>
          <a:p>
            <a:endParaRPr lang="en-US" dirty="0"/>
          </a:p>
          <a:p>
            <a:r>
              <a:rPr lang="en-US" dirty="0"/>
              <a:t>The System Design Clinic is a process for Continuums of Care to make changes in their homeless response system including implementing best practice policies and procedures, and right sizing their system to ensure that homelessness is rare, brief, and one time. </a:t>
            </a:r>
          </a:p>
          <a:p>
            <a:endParaRPr lang="en-US" dirty="0"/>
          </a:p>
          <a:p>
            <a:r>
              <a:rPr lang="en-US" dirty="0"/>
              <a:t>The Alliance will collect and analyze a comprehensive set of data elements that describe our community’s homeless population, our system’s ability to move people to permanent housing quickly, and our system’s cost-efficiency. </a:t>
            </a:r>
          </a:p>
          <a:p>
            <a:endParaRPr lang="en-US" dirty="0"/>
          </a:p>
          <a:p>
            <a:r>
              <a:rPr lang="en-US" dirty="0"/>
              <a:t>They will also qualitatively analyze our system by surveying community leaders, providers including executive directors and front-line staff, and people experiencing homelessness. The qualitative analysis will also involve reviewing planning and operation documents, and evaluation reports. </a:t>
            </a:r>
          </a:p>
          <a:p>
            <a:endParaRPr lang="en-US" dirty="0"/>
          </a:p>
          <a:p>
            <a:r>
              <a:rPr lang="en-US" dirty="0"/>
              <a:t>The Alliance will guide participants in creating action plans to achieve our priorities and, following the Clinic, support implementation effort</a:t>
            </a:r>
          </a:p>
        </p:txBody>
      </p:sp>
    </p:spTree>
    <p:extLst>
      <p:ext uri="{BB962C8B-B14F-4D97-AF65-F5344CB8AC3E}">
        <p14:creationId xmlns:p14="http://schemas.microsoft.com/office/powerpoint/2010/main" val="252551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73D52-84E4-B849-BA0A-8D6E2511B0B6}"/>
              </a:ext>
            </a:extLst>
          </p:cNvPr>
          <p:cNvSpPr>
            <a:spLocks noGrp="1"/>
          </p:cNvSpPr>
          <p:nvPr>
            <p:ph type="title"/>
          </p:nvPr>
        </p:nvSpPr>
        <p:spPr>
          <a:xfrm>
            <a:off x="1524000" y="3678146"/>
            <a:ext cx="6096000" cy="2590800"/>
          </a:xfrm>
        </p:spPr>
        <p:txBody>
          <a:bodyPr>
            <a:normAutofit fontScale="90000"/>
          </a:bodyPr>
          <a:lstStyle/>
          <a:p>
            <a:pPr lvl="0">
              <a:spcBef>
                <a:spcPts val="0"/>
              </a:spcBef>
              <a:tabLst>
                <a:tab pos="457200" algn="l"/>
              </a:tabLst>
            </a:pPr>
            <a:br>
              <a:rPr lang="en-US" sz="1600" dirty="0">
                <a:solidFill>
                  <a:srgbClr val="201F1E"/>
                </a:solidFill>
                <a:latin typeface="Calibri" panose="020F0502020204030204" pitchFamily="34" charset="0"/>
                <a:ea typeface="Times New Roman" panose="02020603050405020304" pitchFamily="18" charset="0"/>
              </a:rPr>
            </a:br>
            <a:br>
              <a:rPr lang="en-US" sz="1600" dirty="0">
                <a:solidFill>
                  <a:srgbClr val="201F1E"/>
                </a:solidFill>
                <a:latin typeface="Calibri" panose="020F0502020204030204" pitchFamily="34" charset="0"/>
                <a:ea typeface="Times New Roman" panose="02020603050405020304" pitchFamily="18" charset="0"/>
              </a:rPr>
            </a:br>
            <a:r>
              <a:rPr lang="en-US" sz="1600" dirty="0">
                <a:solidFill>
                  <a:srgbClr val="201F1E"/>
                </a:solidFill>
                <a:latin typeface="Calibri" panose="020F0502020204030204" pitchFamily="34" charset="0"/>
                <a:ea typeface="Times New Roman" panose="02020603050405020304" pitchFamily="18" charset="0"/>
              </a:rPr>
              <a:t>Welcome</a:t>
            </a:r>
            <a:br>
              <a:rPr lang="en-US" sz="1600" dirty="0">
                <a:solidFill>
                  <a:srgbClr val="201F1E"/>
                </a:solidFill>
                <a:latin typeface="Calibri" panose="020F0502020204030204" pitchFamily="34" charset="0"/>
                <a:ea typeface="Times New Roman" panose="02020603050405020304" pitchFamily="18" charset="0"/>
              </a:rPr>
            </a:br>
            <a:r>
              <a:rPr lang="en-US" sz="1600" dirty="0">
                <a:solidFill>
                  <a:srgbClr val="201F1E"/>
                </a:solidFill>
                <a:latin typeface="Calibri" panose="020F0502020204030204" pitchFamily="34" charset="0"/>
                <a:ea typeface="Times New Roman" panose="02020603050405020304" pitchFamily="18" charset="0"/>
              </a:rPr>
              <a:t>Governing Board Elections</a:t>
            </a:r>
            <a:br>
              <a:rPr lang="en-US" sz="1050" dirty="0">
                <a:solidFill>
                  <a:srgbClr val="201F1E"/>
                </a:solidFill>
                <a:latin typeface="Calibri" panose="020F0502020204030204" pitchFamily="34" charset="0"/>
                <a:ea typeface="Calibri" panose="020F0502020204030204" pitchFamily="34" charset="0"/>
              </a:rPr>
            </a:br>
            <a:r>
              <a:rPr lang="en-US" sz="1600" dirty="0">
                <a:solidFill>
                  <a:srgbClr val="201F1E"/>
                </a:solidFill>
                <a:latin typeface="Calibri" panose="020F0502020204030204" pitchFamily="34" charset="0"/>
                <a:ea typeface="Times New Roman" panose="02020603050405020304" pitchFamily="18" charset="0"/>
              </a:rPr>
              <a:t>Report on PPCOC Activities</a:t>
            </a:r>
            <a:br>
              <a:rPr lang="en-US" sz="1050" dirty="0">
                <a:solidFill>
                  <a:srgbClr val="201F1E"/>
                </a:solidFill>
                <a:latin typeface="Calibri" panose="020F0502020204030204" pitchFamily="34" charset="0"/>
                <a:ea typeface="Calibri" panose="020F0502020204030204" pitchFamily="34" charset="0"/>
              </a:rPr>
            </a:br>
            <a:r>
              <a:rPr lang="en-US" sz="1600" dirty="0">
                <a:solidFill>
                  <a:srgbClr val="201F1E"/>
                </a:solidFill>
                <a:latin typeface="Calibri" panose="020F0502020204030204" pitchFamily="34" charset="0"/>
                <a:ea typeface="Times New Roman" panose="02020603050405020304" pitchFamily="18" charset="0"/>
              </a:rPr>
              <a:t>System performance measures</a:t>
            </a:r>
            <a:br>
              <a:rPr lang="en-US" sz="1050" dirty="0">
                <a:solidFill>
                  <a:srgbClr val="201F1E"/>
                </a:solidFill>
                <a:latin typeface="Calibri" panose="020F0502020204030204" pitchFamily="34" charset="0"/>
                <a:ea typeface="Calibri" panose="020F0502020204030204" pitchFamily="34" charset="0"/>
              </a:rPr>
            </a:br>
            <a:r>
              <a:rPr lang="en-US" sz="1600" dirty="0">
                <a:solidFill>
                  <a:srgbClr val="201F1E"/>
                </a:solidFill>
                <a:latin typeface="Calibri" panose="020F0502020204030204" pitchFamily="34" charset="0"/>
                <a:ea typeface="Times New Roman" panose="02020603050405020304" pitchFamily="18" charset="0"/>
              </a:rPr>
              <a:t>National Alliance to End Homelessness System Design Clinic</a:t>
            </a:r>
            <a:br>
              <a:rPr lang="en-US" sz="1050" dirty="0">
                <a:solidFill>
                  <a:srgbClr val="201F1E"/>
                </a:solidFill>
                <a:latin typeface="Calibri" panose="020F0502020204030204" pitchFamily="34" charset="0"/>
                <a:ea typeface="Calibri" panose="020F0502020204030204" pitchFamily="34" charset="0"/>
              </a:rPr>
            </a:br>
            <a:r>
              <a:rPr lang="en-US" sz="1600" dirty="0">
                <a:solidFill>
                  <a:srgbClr val="201F1E"/>
                </a:solidFill>
                <a:latin typeface="Calibri" panose="020F0502020204030204" pitchFamily="34" charset="0"/>
                <a:ea typeface="Times New Roman" panose="02020603050405020304" pitchFamily="18" charset="0"/>
              </a:rPr>
              <a:t>Strategic Plan</a:t>
            </a:r>
            <a:br>
              <a:rPr lang="en-US" sz="1050" dirty="0">
                <a:solidFill>
                  <a:srgbClr val="201F1E"/>
                </a:solidFill>
                <a:latin typeface="Calibri" panose="020F0502020204030204" pitchFamily="34" charset="0"/>
                <a:ea typeface="Calibri" panose="020F0502020204030204" pitchFamily="34" charset="0"/>
              </a:rPr>
            </a:br>
            <a:r>
              <a:rPr lang="en-US" sz="1600" dirty="0">
                <a:solidFill>
                  <a:srgbClr val="201F1E"/>
                </a:solidFill>
                <a:latin typeface="Calibri" panose="020F0502020204030204" pitchFamily="34" charset="0"/>
                <a:ea typeface="Times New Roman" panose="02020603050405020304" pitchFamily="18" charset="0"/>
              </a:rPr>
              <a:t>Q &amp; A  </a:t>
            </a:r>
            <a:br>
              <a:rPr lang="en-US" sz="1050" dirty="0">
                <a:solidFill>
                  <a:srgbClr val="201F1E"/>
                </a:solidFill>
                <a:latin typeface="Calibri" panose="020F0502020204030204" pitchFamily="34" charset="0"/>
                <a:ea typeface="Calibri" panose="020F0502020204030204" pitchFamily="34" charset="0"/>
              </a:rPr>
            </a:br>
            <a:r>
              <a:rPr lang="en-US" sz="1600" dirty="0">
                <a:solidFill>
                  <a:srgbClr val="201F1E"/>
                </a:solidFill>
                <a:latin typeface="Calibri" panose="020F0502020204030204" pitchFamily="34" charset="0"/>
                <a:ea typeface="Times New Roman" panose="02020603050405020304" pitchFamily="18" charset="0"/>
              </a:rPr>
              <a:t>Call for New Members</a:t>
            </a:r>
            <a:br>
              <a:rPr lang="en-US" sz="1600" dirty="0"/>
            </a:br>
            <a:endParaRPr lang="en-US" sz="2000" dirty="0"/>
          </a:p>
        </p:txBody>
      </p:sp>
      <p:sp>
        <p:nvSpPr>
          <p:cNvPr id="7" name="TextBox 6">
            <a:extLst>
              <a:ext uri="{FF2B5EF4-FFF2-40B4-BE49-F238E27FC236}">
                <a16:creationId xmlns:a16="http://schemas.microsoft.com/office/drawing/2014/main" id="{746370E5-54C3-49F1-98B1-4F48B81520D0}"/>
              </a:ext>
            </a:extLst>
          </p:cNvPr>
          <p:cNvSpPr txBox="1"/>
          <p:nvPr/>
        </p:nvSpPr>
        <p:spPr>
          <a:xfrm>
            <a:off x="3314700" y="3365212"/>
            <a:ext cx="2514600" cy="584775"/>
          </a:xfrm>
          <a:prstGeom prst="rect">
            <a:avLst/>
          </a:prstGeom>
          <a:noFill/>
        </p:spPr>
        <p:txBody>
          <a:bodyPr wrap="square" rtlCol="0">
            <a:spAutoFit/>
          </a:bodyPr>
          <a:lstStyle/>
          <a:p>
            <a:pPr algn="ctr"/>
            <a:r>
              <a:rPr lang="en-US" sz="3200" b="1" dirty="0">
                <a:solidFill>
                  <a:schemeClr val="tx1">
                    <a:lumMod val="50000"/>
                  </a:schemeClr>
                </a:solidFill>
              </a:rPr>
              <a:t>AGENDA</a:t>
            </a:r>
          </a:p>
        </p:txBody>
      </p:sp>
    </p:spTree>
    <p:extLst>
      <p:ext uri="{BB962C8B-B14F-4D97-AF65-F5344CB8AC3E}">
        <p14:creationId xmlns:p14="http://schemas.microsoft.com/office/powerpoint/2010/main" val="82289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868B-76D2-4E2E-B717-E54E594F99F1}"/>
              </a:ext>
            </a:extLst>
          </p:cNvPr>
          <p:cNvSpPr>
            <a:spLocks noGrp="1"/>
          </p:cNvSpPr>
          <p:nvPr>
            <p:ph type="title"/>
          </p:nvPr>
        </p:nvSpPr>
        <p:spPr/>
        <p:txBody>
          <a:bodyPr/>
          <a:lstStyle/>
          <a:p>
            <a:r>
              <a:rPr lang="en-US" dirty="0"/>
              <a:t>Strategic Planning</a:t>
            </a:r>
          </a:p>
        </p:txBody>
      </p:sp>
      <p:sp>
        <p:nvSpPr>
          <p:cNvPr id="3" name="Content Placeholder 2">
            <a:extLst>
              <a:ext uri="{FF2B5EF4-FFF2-40B4-BE49-F238E27FC236}">
                <a16:creationId xmlns:a16="http://schemas.microsoft.com/office/drawing/2014/main" id="{19F600BD-9A6C-4411-8FB5-460F0AD7C6DA}"/>
              </a:ext>
            </a:extLst>
          </p:cNvPr>
          <p:cNvSpPr>
            <a:spLocks noGrp="1"/>
          </p:cNvSpPr>
          <p:nvPr>
            <p:ph idx="1"/>
          </p:nvPr>
        </p:nvSpPr>
        <p:spPr/>
        <p:txBody>
          <a:bodyPr>
            <a:normAutofit/>
          </a:bodyPr>
          <a:lstStyle/>
          <a:p>
            <a:pPr marL="0" indent="0" algn="ctr">
              <a:buNone/>
            </a:pPr>
            <a:r>
              <a:rPr lang="en-US" sz="2600" dirty="0"/>
              <a:t>January – February:  </a:t>
            </a:r>
          </a:p>
          <a:p>
            <a:pPr marL="0" indent="0" algn="ctr">
              <a:buNone/>
            </a:pPr>
            <a:r>
              <a:rPr lang="en-US" sz="2600" dirty="0"/>
              <a:t>NAEH System Design Clinic</a:t>
            </a:r>
          </a:p>
          <a:p>
            <a:pPr marL="0" indent="0" algn="ctr">
              <a:buNone/>
            </a:pPr>
            <a:endParaRPr lang="en-US" sz="2600" dirty="0"/>
          </a:p>
          <a:p>
            <a:pPr marL="0" indent="0" algn="ctr">
              <a:buNone/>
            </a:pPr>
            <a:endParaRPr lang="en-US" sz="2600" dirty="0"/>
          </a:p>
          <a:p>
            <a:pPr marL="0" indent="0" algn="ctr">
              <a:buNone/>
            </a:pPr>
            <a:r>
              <a:rPr lang="en-US" sz="2600" dirty="0"/>
              <a:t>March:  </a:t>
            </a:r>
          </a:p>
          <a:p>
            <a:pPr marL="0" indent="0" algn="ctr">
              <a:buNone/>
            </a:pPr>
            <a:r>
              <a:rPr lang="en-US" sz="2600" dirty="0"/>
              <a:t>Board Strategic Planning Meeting</a:t>
            </a:r>
          </a:p>
          <a:p>
            <a:pPr marL="0" indent="0" algn="ctr">
              <a:buNone/>
            </a:pPr>
            <a:endParaRPr lang="en-US" sz="2600" dirty="0"/>
          </a:p>
          <a:p>
            <a:pPr marL="0" indent="0" algn="ctr">
              <a:buNone/>
            </a:pPr>
            <a:endParaRPr lang="en-US" sz="2600" dirty="0"/>
          </a:p>
          <a:p>
            <a:pPr marL="0" indent="0" algn="ctr">
              <a:buNone/>
            </a:pPr>
            <a:r>
              <a:rPr lang="en-US" sz="2600" dirty="0"/>
              <a:t>April:  </a:t>
            </a:r>
          </a:p>
          <a:p>
            <a:pPr marL="0" indent="0" algn="ctr">
              <a:buNone/>
            </a:pPr>
            <a:r>
              <a:rPr lang="en-US" sz="2600" dirty="0"/>
              <a:t>Plan finalized &amp; presented at Spring Membership Meeting </a:t>
            </a:r>
          </a:p>
          <a:p>
            <a:pPr marL="0" indent="0">
              <a:buNone/>
            </a:pPr>
            <a:endParaRPr lang="en-US" dirty="0"/>
          </a:p>
        </p:txBody>
      </p:sp>
      <p:sp>
        <p:nvSpPr>
          <p:cNvPr id="4" name="Down Arrow 3"/>
          <p:cNvSpPr/>
          <p:nvPr/>
        </p:nvSpPr>
        <p:spPr>
          <a:xfrm>
            <a:off x="4267200" y="22098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67200" y="41275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523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2576154" y="881329"/>
            <a:ext cx="3988849" cy="1381125"/>
          </a:xfrm>
        </p:spPr>
        <p:txBody>
          <a:bodyPr>
            <a:normAutofit/>
          </a:bodyPr>
          <a:lstStyle/>
          <a:p>
            <a:pPr algn="ctr"/>
            <a:r>
              <a:rPr lang="en-US" sz="5400" dirty="0">
                <a:solidFill>
                  <a:srgbClr val="000000"/>
                </a:solidFill>
              </a:rPr>
              <a:t>Q and A</a:t>
            </a:r>
          </a:p>
        </p:txBody>
      </p:sp>
      <p:pic>
        <p:nvPicPr>
          <p:cNvPr id="24" name="Graphic 23" descr="Help">
            <a:extLst>
              <a:ext uri="{FF2B5EF4-FFF2-40B4-BE49-F238E27FC236}">
                <a16:creationId xmlns:a16="http://schemas.microsoft.com/office/drawing/2014/main" id="{A4ED139B-8789-4098-B2FE-315BBC43F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7208" y="2253892"/>
            <a:ext cx="3026740" cy="3026740"/>
          </a:xfrm>
          <a:prstGeom prst="rect">
            <a:avLst/>
          </a:prstGeom>
        </p:spPr>
      </p:pic>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4570579" y="2947260"/>
            <a:ext cx="4003614" cy="2927188"/>
          </a:xfrm>
        </p:spPr>
        <p:txBody>
          <a:bodyPr anchor="ctr">
            <a:normAutofit/>
          </a:bodyPr>
          <a:lstStyle/>
          <a:p>
            <a:pPr marL="0" indent="0">
              <a:buNone/>
            </a:pPr>
            <a:endParaRPr lang="en-US" sz="1500">
              <a:solidFill>
                <a:srgbClr val="000000"/>
              </a:solidFill>
            </a:endParaRPr>
          </a:p>
          <a:p>
            <a:pPr marL="0" indent="0">
              <a:buNone/>
            </a:pPr>
            <a:r>
              <a:rPr lang="en-US" sz="1500">
                <a:solidFill>
                  <a:srgbClr val="000000"/>
                </a:solidFill>
              </a:rPr>
              <a:t> </a:t>
            </a:r>
          </a:p>
          <a:p>
            <a:pPr marL="0" indent="0">
              <a:buNone/>
            </a:pPr>
            <a:endParaRPr lang="en-US" sz="1500">
              <a:solidFill>
                <a:srgbClr val="000000"/>
              </a:solidFill>
            </a:endParaRPr>
          </a:p>
          <a:p>
            <a:endParaRPr lang="en-US" sz="1500">
              <a:solidFill>
                <a:srgbClr val="000000"/>
              </a:solidFill>
            </a:endParaRPr>
          </a:p>
        </p:txBody>
      </p:sp>
    </p:spTree>
    <p:extLst>
      <p:ext uri="{BB962C8B-B14F-4D97-AF65-F5344CB8AC3E}">
        <p14:creationId xmlns:p14="http://schemas.microsoft.com/office/powerpoint/2010/main" val="68319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259D-ADE5-4AB7-8A1F-D7FCC7C1E4EE}"/>
              </a:ext>
            </a:extLst>
          </p:cNvPr>
          <p:cNvSpPr>
            <a:spLocks noGrp="1"/>
          </p:cNvSpPr>
          <p:nvPr>
            <p:ph type="title"/>
          </p:nvPr>
        </p:nvSpPr>
        <p:spPr/>
        <p:txBody>
          <a:bodyPr/>
          <a:lstStyle/>
          <a:p>
            <a:pPr algn="ctr"/>
            <a:r>
              <a:rPr lang="en-US" dirty="0"/>
              <a:t>Call for New Members</a:t>
            </a:r>
          </a:p>
        </p:txBody>
      </p:sp>
      <p:sp>
        <p:nvSpPr>
          <p:cNvPr id="3" name="Content Placeholder 2">
            <a:extLst>
              <a:ext uri="{FF2B5EF4-FFF2-40B4-BE49-F238E27FC236}">
                <a16:creationId xmlns:a16="http://schemas.microsoft.com/office/drawing/2014/main" id="{E091F1BB-6B2A-42CF-98EC-8D33381C8F6E}"/>
              </a:ext>
            </a:extLst>
          </p:cNvPr>
          <p:cNvSpPr>
            <a:spLocks noGrp="1"/>
          </p:cNvSpPr>
          <p:nvPr>
            <p:ph idx="1"/>
          </p:nvPr>
        </p:nvSpPr>
        <p:spPr/>
        <p:txBody>
          <a:bodyPr>
            <a:normAutofit/>
          </a:bodyPr>
          <a:lstStyle/>
          <a:p>
            <a:pPr marL="0" indent="0" algn="ctr">
              <a:buNone/>
            </a:pPr>
            <a:r>
              <a:rPr lang="en-US" sz="3600" dirty="0"/>
              <a:t>Andy Barton</a:t>
            </a:r>
          </a:p>
        </p:txBody>
      </p:sp>
    </p:spTree>
    <p:extLst>
      <p:ext uri="{BB962C8B-B14F-4D97-AF65-F5344CB8AC3E}">
        <p14:creationId xmlns:p14="http://schemas.microsoft.com/office/powerpoint/2010/main" val="420174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152400" y="152400"/>
            <a:ext cx="8839200" cy="868362"/>
          </a:xfrm>
        </p:spPr>
        <p:txBody>
          <a:bodyPr/>
          <a:lstStyle/>
          <a:p>
            <a:pPr algn="ctr"/>
            <a:r>
              <a:rPr lang="en-US" dirty="0"/>
              <a:t>2020 PPCOC Board Roster</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1020762"/>
            <a:ext cx="8458200" cy="4754563"/>
          </a:xfrm>
        </p:spPr>
        <p:txBody>
          <a:bodyPr>
            <a:normAutofit fontScale="47500" lnSpcReduction="20000"/>
          </a:bodyPr>
          <a:lstStyle/>
          <a:p>
            <a:pPr>
              <a:buAutoNum type="arabicPeriod"/>
            </a:pPr>
            <a:endParaRPr lang="en-US" dirty="0"/>
          </a:p>
          <a:p>
            <a:pPr>
              <a:buAutoNum type="arabicPeriod"/>
            </a:pPr>
            <a:r>
              <a:rPr lang="en-US" dirty="0"/>
              <a:t>Alison Gerbig – Rocky Mountain Human Services</a:t>
            </a:r>
          </a:p>
          <a:p>
            <a:pPr>
              <a:buAutoNum type="arabicPeriod"/>
            </a:pPr>
            <a:r>
              <a:rPr lang="en-US" dirty="0"/>
              <a:t>Ann-Marie Manning- Pikes Peak Community College</a:t>
            </a:r>
          </a:p>
          <a:p>
            <a:pPr>
              <a:buAutoNum type="arabicPeriod"/>
            </a:pPr>
            <a:r>
              <a:rPr lang="en-US" dirty="0"/>
              <a:t>Andy Barton – Catholic Charities </a:t>
            </a:r>
          </a:p>
          <a:p>
            <a:pPr>
              <a:buFont typeface="Arial" panose="020B0604020202020204" pitchFamily="34" charset="0"/>
              <a:buAutoNum type="arabicPeriod"/>
            </a:pPr>
            <a:r>
              <a:rPr lang="en-US" dirty="0"/>
              <a:t>*Andy Phelps – City of Colorado Springs</a:t>
            </a:r>
          </a:p>
          <a:p>
            <a:pPr>
              <a:buAutoNum type="arabicPeriod"/>
            </a:pPr>
            <a:r>
              <a:rPr lang="en-US" dirty="0"/>
              <a:t>Beth Roalstad - Homeward Pikes Peak (term ends 12/20)</a:t>
            </a:r>
          </a:p>
          <a:p>
            <a:pPr>
              <a:buFont typeface="Arial" panose="020B0604020202020204" pitchFamily="34" charset="0"/>
              <a:buAutoNum type="arabicPeriod"/>
            </a:pPr>
            <a:r>
              <a:rPr lang="en-US" dirty="0"/>
              <a:t>*Chad Wright –    Colorado Springs Housing Authority </a:t>
            </a:r>
          </a:p>
          <a:p>
            <a:pPr>
              <a:buFont typeface="Arial" panose="020B0604020202020204" pitchFamily="34" charset="0"/>
              <a:buAutoNum type="arabicPeriod"/>
            </a:pPr>
            <a:r>
              <a:rPr lang="en-US" dirty="0"/>
              <a:t>*Christopher Garvin –  El Paso County Dept. of Human Services</a:t>
            </a:r>
          </a:p>
          <a:p>
            <a:pPr>
              <a:buFont typeface="Arial" panose="020B0604020202020204" pitchFamily="34" charset="0"/>
              <a:buAutoNum type="arabicPeriod"/>
            </a:pPr>
            <a:r>
              <a:rPr lang="en-US" dirty="0"/>
              <a:t>*Crystal LaTier–  El Paso County Housing Authority</a:t>
            </a:r>
          </a:p>
          <a:p>
            <a:pPr>
              <a:buAutoNum type="arabicPeriod"/>
            </a:pPr>
            <a:r>
              <a:rPr lang="en-US" dirty="0"/>
              <a:t>Haley Chapin – Tri Lakes Cares</a:t>
            </a:r>
          </a:p>
          <a:p>
            <a:pPr>
              <a:buAutoNum type="arabicPeriod"/>
            </a:pPr>
            <a:r>
              <a:rPr lang="en-US" dirty="0"/>
              <a:t>Jeff Cook – Springs Rescue Mission</a:t>
            </a:r>
          </a:p>
          <a:p>
            <a:pPr>
              <a:buFont typeface="Arial" panose="020B0604020202020204" pitchFamily="34" charset="0"/>
              <a:buAutoNum type="arabicPeriod"/>
            </a:pPr>
            <a:r>
              <a:rPr lang="en-US" dirty="0"/>
              <a:t>John Spears –    Pikes Peak Library District</a:t>
            </a:r>
          </a:p>
          <a:p>
            <a:pPr>
              <a:buAutoNum type="arabicPeriod"/>
            </a:pPr>
            <a:r>
              <a:rPr lang="en-US" dirty="0"/>
              <a:t>Kat Blair – Lilley – Family Promise</a:t>
            </a:r>
          </a:p>
          <a:p>
            <a:pPr>
              <a:buAutoNum type="arabicPeriod"/>
            </a:pPr>
            <a:r>
              <a:rPr lang="en-US" dirty="0"/>
              <a:t>Kimberley Sherwood – Kimberley Sherwood Consulting</a:t>
            </a:r>
          </a:p>
          <a:p>
            <a:pPr>
              <a:buAutoNum type="arabicPeriod"/>
            </a:pPr>
            <a:r>
              <a:rPr lang="en-US" dirty="0"/>
              <a:t>Laura Nelson –    Apartment Association of Southern Colorado </a:t>
            </a:r>
          </a:p>
          <a:p>
            <a:pPr>
              <a:buAutoNum type="arabicPeriod"/>
            </a:pPr>
            <a:r>
              <a:rPr lang="en-US" dirty="0"/>
              <a:t>Noreen Landis-Tyson - CPD </a:t>
            </a:r>
          </a:p>
          <a:p>
            <a:pPr>
              <a:buAutoNum type="arabicPeriod"/>
            </a:pPr>
            <a:r>
              <a:rPr lang="en-US" dirty="0"/>
              <a:t>Shawna Kemppainen –  Urban Peak Colorado Springs </a:t>
            </a:r>
          </a:p>
          <a:p>
            <a:pPr>
              <a:buAutoNum type="arabicPeriod"/>
            </a:pPr>
            <a:r>
              <a:rPr lang="en-US" dirty="0"/>
              <a:t>*Steve Posey–   City of Colorado Springs Community Development</a:t>
            </a:r>
          </a:p>
          <a:p>
            <a:pPr marL="0" indent="0">
              <a:buNone/>
            </a:pPr>
            <a:r>
              <a:rPr lang="en-US" sz="2400" dirty="0"/>
              <a:t> </a:t>
            </a:r>
          </a:p>
          <a:p>
            <a:pPr marL="0" indent="0">
              <a:buNone/>
            </a:pPr>
            <a:r>
              <a:rPr lang="en-US" sz="2400" dirty="0"/>
              <a:t>*Indicates Ex-Officio Status</a:t>
            </a:r>
          </a:p>
          <a:p>
            <a:endParaRPr lang="en-US" dirty="0"/>
          </a:p>
        </p:txBody>
      </p:sp>
    </p:spTree>
    <p:extLst>
      <p:ext uri="{BB962C8B-B14F-4D97-AF65-F5344CB8AC3E}">
        <p14:creationId xmlns:p14="http://schemas.microsoft.com/office/powerpoint/2010/main" val="370301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5378D5-C1CE-0C47-AD1C-79B2A086DF59}"/>
              </a:ext>
            </a:extLst>
          </p:cNvPr>
          <p:cNvSpPr>
            <a:spLocks noGrp="1"/>
          </p:cNvSpPr>
          <p:nvPr>
            <p:ph idx="1"/>
          </p:nvPr>
        </p:nvSpPr>
        <p:spPr>
          <a:xfrm>
            <a:off x="457200" y="1219200"/>
            <a:ext cx="8229600" cy="4800601"/>
          </a:xfrm>
        </p:spPr>
        <p:txBody>
          <a:bodyPr>
            <a:normAutofit fontScale="92500" lnSpcReduction="20000"/>
          </a:bodyPr>
          <a:lstStyle/>
          <a:p>
            <a:r>
              <a:rPr lang="en-US" dirty="0" err="1"/>
              <a:t>PPCoC</a:t>
            </a:r>
            <a:r>
              <a:rPr lang="en-US" dirty="0"/>
              <a:t> Board Members will be elected by the Voting Members at the Fall Membership meeting and seated in January annually. </a:t>
            </a:r>
          </a:p>
          <a:p>
            <a:r>
              <a:rPr lang="en-US" dirty="0"/>
              <a:t>Only 1 representative per organization should submit votes</a:t>
            </a:r>
          </a:p>
          <a:p>
            <a:r>
              <a:rPr lang="en-US" dirty="0"/>
              <a:t>Please list name and organization when signing into </a:t>
            </a:r>
            <a:r>
              <a:rPr lang="en-US" dirty="0" err="1"/>
              <a:t>PollEV</a:t>
            </a:r>
            <a:endParaRPr lang="en-US" dirty="0"/>
          </a:p>
          <a:p>
            <a:r>
              <a:rPr lang="en-US" dirty="0"/>
              <a:t>Process is anonymous</a:t>
            </a:r>
          </a:p>
          <a:p>
            <a:r>
              <a:rPr lang="en-US" dirty="0"/>
              <a:t>Candidate is elected as long as simple majority is in favor</a:t>
            </a:r>
          </a:p>
          <a:p>
            <a:pPr marL="0" indent="0" algn="ctr">
              <a:buNone/>
            </a:pPr>
            <a:r>
              <a:rPr lang="en-US" sz="3000" dirty="0">
                <a:effectLst/>
                <a:latin typeface="Calibri" panose="020F0502020204030204" pitchFamily="34" charset="0"/>
                <a:ea typeface="Calibri" panose="020F0502020204030204" pitchFamily="34" charset="0"/>
              </a:rPr>
              <a:t>Pollev.com/tarynbailey943 </a:t>
            </a:r>
            <a:endParaRPr lang="en-US" sz="4800" dirty="0"/>
          </a:p>
          <a:p>
            <a:endParaRPr lang="en-US" dirty="0"/>
          </a:p>
          <a:p>
            <a:endParaRPr lang="en-US" dirty="0"/>
          </a:p>
        </p:txBody>
      </p:sp>
      <p:sp>
        <p:nvSpPr>
          <p:cNvPr id="3" name="Title 2">
            <a:extLst>
              <a:ext uri="{FF2B5EF4-FFF2-40B4-BE49-F238E27FC236}">
                <a16:creationId xmlns:a16="http://schemas.microsoft.com/office/drawing/2014/main" id="{31F26BFE-2B59-4504-9830-EB204B84C376}"/>
              </a:ext>
            </a:extLst>
          </p:cNvPr>
          <p:cNvSpPr>
            <a:spLocks noGrp="1"/>
          </p:cNvSpPr>
          <p:nvPr>
            <p:ph type="title"/>
          </p:nvPr>
        </p:nvSpPr>
        <p:spPr/>
        <p:txBody>
          <a:bodyPr/>
          <a:lstStyle/>
          <a:p>
            <a:r>
              <a:rPr lang="en-US" dirty="0" err="1"/>
              <a:t>PPCoC</a:t>
            </a:r>
            <a:r>
              <a:rPr lang="en-US" dirty="0"/>
              <a:t> Governing Board Election Process</a:t>
            </a:r>
          </a:p>
        </p:txBody>
      </p:sp>
    </p:spTree>
    <p:extLst>
      <p:ext uri="{BB962C8B-B14F-4D97-AF65-F5344CB8AC3E}">
        <p14:creationId xmlns:p14="http://schemas.microsoft.com/office/powerpoint/2010/main" val="273545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28650" y="365125"/>
            <a:ext cx="7886700" cy="1325563"/>
          </a:xfrm>
        </p:spPr>
        <p:txBody>
          <a:bodyPr>
            <a:normAutofit/>
          </a:bodyPr>
          <a:lstStyle/>
          <a:p>
            <a:pPr algn="ctr"/>
            <a:r>
              <a:rPr lang="en-US" dirty="0"/>
              <a:t>Pikes Peak Continuum of Care</a:t>
            </a:r>
          </a:p>
        </p:txBody>
      </p:sp>
      <p:graphicFrame>
        <p:nvGraphicFramePr>
          <p:cNvPr id="7" name="Content Placeholder 4">
            <a:extLst>
              <a:ext uri="{FF2B5EF4-FFF2-40B4-BE49-F238E27FC236}">
                <a16:creationId xmlns:a16="http://schemas.microsoft.com/office/drawing/2014/main" id="{27DEA567-BC85-46C5-A486-F9DFFE658345}"/>
              </a:ext>
            </a:extLst>
          </p:cNvPr>
          <p:cNvGraphicFramePr>
            <a:graphicFrameLocks noGrp="1"/>
          </p:cNvGraphicFramePr>
          <p:nvPr>
            <p:ph idx="1"/>
            <p:extLst>
              <p:ext uri="{D42A27DB-BD31-4B8C-83A1-F6EECF244321}">
                <p14:modId xmlns:p14="http://schemas.microsoft.com/office/powerpoint/2010/main" val="1080630210"/>
              </p:ext>
            </p:extLst>
          </p:nvPr>
        </p:nvGraphicFramePr>
        <p:xfrm>
          <a:off x="628650" y="1825625"/>
          <a:ext cx="7886700" cy="3889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88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anchor="b">
            <a:normAutofit/>
          </a:bodyPr>
          <a:lstStyle/>
          <a:p>
            <a:r>
              <a:rPr lang="en-US" sz="2600"/>
              <a:t>Commander Andy </a:t>
            </a:r>
            <a:r>
              <a:rPr lang="en-US" sz="2600" err="1"/>
              <a:t>Prehm</a:t>
            </a:r>
            <a:r>
              <a:rPr lang="en-US" sz="2600"/>
              <a:t>– </a:t>
            </a:r>
            <a:br>
              <a:rPr lang="en-US" sz="2600"/>
            </a:br>
            <a:r>
              <a:rPr lang="en-US" sz="2600"/>
              <a:t>El Paso County Sherriff’s Office, detention Division</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810700" y="2214718"/>
            <a:ext cx="4939867" cy="4014014"/>
          </a:xfrm>
        </p:spPr>
        <p:txBody>
          <a:bodyPr>
            <a:normAutofit/>
          </a:bodyPr>
          <a:lstStyle/>
          <a:p>
            <a:pPr marL="0" indent="0">
              <a:lnSpc>
                <a:spcPct val="90000"/>
              </a:lnSpc>
              <a:buNone/>
            </a:pPr>
            <a:r>
              <a:rPr lang="en-US" sz="1100" dirty="0"/>
              <a:t>Commander </a:t>
            </a:r>
            <a:r>
              <a:rPr lang="en-US" sz="1100" dirty="0" err="1"/>
              <a:t>Prehm</a:t>
            </a:r>
            <a:r>
              <a:rPr lang="en-US" sz="1100" dirty="0"/>
              <a:t> began his career with the El Paso County Sheriff’s Office in 2002.  He was promoted to the rank of Sergeant in 2007, Lieutenant in 2012 and Commander in 2018.  He has been assigned to all three bureaus, holding assignments in CJC Floor Security, Intake and Release, Court and Transport, Detentions Programs, Research and Planning, Background Investigations, Public Information, Administrative Services, Personnel and Special Operations.  In 2016, Commander </a:t>
            </a:r>
            <a:r>
              <a:rPr lang="en-US" sz="1100" dirty="0" err="1"/>
              <a:t>Prehm</a:t>
            </a:r>
            <a:r>
              <a:rPr lang="en-US" sz="1100" dirty="0"/>
              <a:t> was selected as a Police Executive Fellow by the Federal Bureau of Investigation where he was assigned to the Executive Staff of the Assistant Director for the Criminal Investigative Division at FBI Headquarters.   He has held additional duties on the Mounted Unit, Special Response Team, </a:t>
            </a:r>
            <a:r>
              <a:rPr lang="en-US" sz="1100" dirty="0" err="1"/>
              <a:t>GangNet</a:t>
            </a:r>
            <a:r>
              <a:rPr lang="en-US" sz="1100" dirty="0"/>
              <a:t>, and as a CVSA examiner. </a:t>
            </a:r>
          </a:p>
          <a:p>
            <a:pPr marL="0" indent="0">
              <a:lnSpc>
                <a:spcPct val="90000"/>
              </a:lnSpc>
              <a:buNone/>
            </a:pPr>
            <a:endParaRPr lang="en-US" sz="1100" dirty="0"/>
          </a:p>
          <a:p>
            <a:pPr marL="0" indent="0">
              <a:lnSpc>
                <a:spcPct val="90000"/>
              </a:lnSpc>
              <a:buNone/>
            </a:pPr>
            <a:r>
              <a:rPr lang="en-US" sz="1100" dirty="0"/>
              <a:t>Commander </a:t>
            </a:r>
            <a:r>
              <a:rPr lang="en-US" sz="1100" dirty="0" err="1"/>
              <a:t>Prehm</a:t>
            </a:r>
            <a:r>
              <a:rPr lang="en-US" sz="1100" dirty="0"/>
              <a:t> is passionate about the topic of juvenile justice, serving on the 4th Judicial District’s Juvenile Services Planning Committee and the Colorado Youth Detention Continuum Board.  </a:t>
            </a:r>
          </a:p>
          <a:p>
            <a:pPr marL="0" indent="0">
              <a:lnSpc>
                <a:spcPct val="90000"/>
              </a:lnSpc>
              <a:buNone/>
            </a:pPr>
            <a:endParaRPr lang="en-US" sz="1100" dirty="0"/>
          </a:p>
          <a:p>
            <a:pPr marL="0" indent="0">
              <a:lnSpc>
                <a:spcPct val="90000"/>
              </a:lnSpc>
              <a:buNone/>
            </a:pPr>
            <a:r>
              <a:rPr lang="en-US" sz="1100" dirty="0"/>
              <a:t>Commander </a:t>
            </a:r>
            <a:r>
              <a:rPr lang="en-US" sz="1100" dirty="0" err="1"/>
              <a:t>Prehm</a:t>
            </a:r>
            <a:r>
              <a:rPr lang="en-US" sz="1100" dirty="0"/>
              <a:t> is an instructor for the International Association of Chiefs of Police – Leadership in Police Organizations program; as well as an academy academics instructor.  He is an alumnus of the Leadership Pikes Peak Signature Program.    Commander </a:t>
            </a:r>
            <a:r>
              <a:rPr lang="en-US" sz="1100" dirty="0" err="1"/>
              <a:t>Prehm</a:t>
            </a:r>
            <a:r>
              <a:rPr lang="en-US" sz="1100" dirty="0"/>
              <a:t> holds a Bachelor of Science in Political Science from the University of Southern Colorado and a Master of Arts in Educational Leadership and Policy Studies from the University of Northern Colorado.  </a:t>
            </a:r>
          </a:p>
        </p:txBody>
      </p:sp>
      <p:pic>
        <p:nvPicPr>
          <p:cNvPr id="2" name="Picture 1">
            <a:extLst>
              <a:ext uri="{FF2B5EF4-FFF2-40B4-BE49-F238E27FC236}">
                <a16:creationId xmlns:a16="http://schemas.microsoft.com/office/drawing/2014/main" id="{D82D21DA-EA26-48E6-AD28-329A0FC36E43}"/>
              </a:ext>
            </a:extLst>
          </p:cNvPr>
          <p:cNvPicPr>
            <a:picLocks noChangeAspect="1"/>
          </p:cNvPicPr>
          <p:nvPr/>
        </p:nvPicPr>
        <p:blipFill rotWithShape="1">
          <a:blip r:embed="rId3"/>
          <a:srcRect l="10394" r="10394"/>
          <a:stretch/>
        </p:blipFill>
        <p:spPr>
          <a:xfrm>
            <a:off x="20" y="10"/>
            <a:ext cx="3476673" cy="6857990"/>
          </a:xfrm>
          <a:prstGeom prst="rect">
            <a:avLst/>
          </a:prstGeom>
          <a:effectLst/>
        </p:spPr>
      </p:pic>
    </p:spTree>
    <p:extLst>
      <p:ext uri="{BB962C8B-B14F-4D97-AF65-F5344CB8AC3E}">
        <p14:creationId xmlns:p14="http://schemas.microsoft.com/office/powerpoint/2010/main" val="100002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anchor="b">
            <a:normAutofit/>
          </a:bodyPr>
          <a:lstStyle/>
          <a:p>
            <a:r>
              <a:rPr lang="en-US"/>
              <a:t>Anne Markley– </a:t>
            </a:r>
            <a:br>
              <a:rPr lang="en-US"/>
            </a:br>
            <a:r>
              <a:rPr lang="en-US"/>
              <a:t>TESSA</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24073" y="2438400"/>
            <a:ext cx="4939867" cy="3785419"/>
          </a:xfrm>
        </p:spPr>
        <p:txBody>
          <a:bodyPr>
            <a:normAutofit/>
          </a:bodyPr>
          <a:lstStyle/>
          <a:p>
            <a:pPr marL="0" indent="0">
              <a:buNone/>
            </a:pPr>
            <a:r>
              <a:rPr lang="en-US" sz="1700"/>
              <a:t>Ms. Markley received her Bachelor of Science in Human Development and Family Studies from Colorado State University and her Master’s in Business Administration from University of Colorado.  She has served for the past 8 years in a volunteer capacity with TESSA, most recently serving the past two years as the President of the Board of Directors. Ms. Markley is an active member of the non-profit community in Colorado Springs and has a passion for the mission of TESSA. Prior to committing herself to the work of TESSA, Ms. Markley worked in marketing and advertising, specifically focused on non-profits.</a:t>
            </a: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2">
            <a:extLst>
              <a:ext uri="{28A0092B-C50C-407E-A947-70E740481C1C}">
                <a14:useLocalDpi xmlns:a14="http://schemas.microsoft.com/office/drawing/2010/main" val="0"/>
              </a:ext>
            </a:extLst>
          </a:blip>
          <a:srcRect l="25788" r="12949"/>
          <a:stretch/>
        </p:blipFill>
        <p:spPr>
          <a:xfrm>
            <a:off x="20" y="10"/>
            <a:ext cx="3476673" cy="6857990"/>
          </a:xfrm>
          <a:prstGeom prst="rect">
            <a:avLst/>
          </a:prstGeom>
          <a:effectLst/>
        </p:spPr>
      </p:pic>
    </p:spTree>
    <p:extLst>
      <p:ext uri="{BB962C8B-B14F-4D97-AF65-F5344CB8AC3E}">
        <p14:creationId xmlns:p14="http://schemas.microsoft.com/office/powerpoint/2010/main" val="246274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a:t>Kristy Milligan– </a:t>
            </a:r>
            <a:br>
              <a:rPr lang="en-US"/>
            </a:br>
            <a:r>
              <a:rPr lang="en-US"/>
              <a:t>West Side Cares</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24073" y="2438400"/>
            <a:ext cx="4939867" cy="3785419"/>
          </a:xfrm>
        </p:spPr>
        <p:txBody>
          <a:bodyPr vert="horz" lIns="91440" tIns="45720" rIns="91440" bIns="45720" rtlCol="0">
            <a:normAutofit/>
          </a:bodyPr>
          <a:lstStyle/>
          <a:p>
            <a:pPr marL="0" indent="0">
              <a:lnSpc>
                <a:spcPct val="90000"/>
              </a:lnSpc>
              <a:buNone/>
            </a:pPr>
            <a:r>
              <a:rPr lang="en-US" sz="1600" dirty="0"/>
              <a:t>Kristy Milligan gratefully leads Westside CARES, in concert with its board, member faith communities, and paid and volunteer staff to serve more than 22,000 neighbors in need annually on the west side of El Paso County. She brings 20 years of experience in the nonprofit sector to her role, and she is deeply passionate about challenges impacting people experiencing poverty and homelessness, from social stigma to unnavigable bureaucracies to affordable housing. In addition to her many roles as CEO, Milligan also works directly with neighbors experiencing poverty and homelessness at Westside CARES. She is a Colorado Springs native, a runner, a dog-lover, and a believer in the innate dignity of every human and the power of beloved community to heal.</a:t>
            </a:r>
          </a:p>
          <a:p>
            <a:pPr marL="0" indent="0">
              <a:lnSpc>
                <a:spcPct val="90000"/>
              </a:lnSpc>
              <a:spcBef>
                <a:spcPts val="1000"/>
              </a:spcBef>
              <a:buNone/>
            </a:pPr>
            <a:endParaRPr lang="en-US" sz="1600" dirty="0"/>
          </a:p>
        </p:txBody>
      </p:sp>
      <p:pic>
        <p:nvPicPr>
          <p:cNvPr id="10" name="Picture 9">
            <a:extLst>
              <a:ext uri="{FF2B5EF4-FFF2-40B4-BE49-F238E27FC236}">
                <a16:creationId xmlns:a16="http://schemas.microsoft.com/office/drawing/2014/main" id="{A6435AFF-7867-4ECC-A79B-C4BE587B736A}"/>
              </a:ext>
            </a:extLst>
          </p:cNvPr>
          <p:cNvPicPr>
            <a:picLocks noChangeAspect="1"/>
          </p:cNvPicPr>
          <p:nvPr/>
        </p:nvPicPr>
        <p:blipFill rotWithShape="1">
          <a:blip r:embed="rId3">
            <a:extLst>
              <a:ext uri="{28A0092B-C50C-407E-A947-70E740481C1C}">
                <a14:useLocalDpi xmlns:a14="http://schemas.microsoft.com/office/drawing/2010/main" val="0"/>
              </a:ext>
            </a:extLst>
          </a:blip>
          <a:srcRect t="14156" b="18475"/>
          <a:stretch/>
        </p:blipFill>
        <p:spPr>
          <a:xfrm rot="5400000">
            <a:off x="-1690653" y="1690653"/>
            <a:ext cx="6858000" cy="3476693"/>
          </a:xfrm>
          <a:prstGeom prst="rect">
            <a:avLst/>
          </a:prstGeom>
          <a:effectLst/>
        </p:spPr>
      </p:pic>
    </p:spTree>
    <p:extLst>
      <p:ext uri="{BB962C8B-B14F-4D97-AF65-F5344CB8AC3E}">
        <p14:creationId xmlns:p14="http://schemas.microsoft.com/office/powerpoint/2010/main" val="487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anchor="b">
            <a:normAutofit fontScale="90000"/>
          </a:bodyPr>
          <a:lstStyle/>
          <a:p>
            <a:pPr>
              <a:lnSpc>
                <a:spcPct val="90000"/>
              </a:lnSpc>
            </a:pPr>
            <a:r>
              <a:rPr lang="en-US" dirty="0"/>
              <a:t>Michael Moyer– </a:t>
            </a:r>
            <a:br>
              <a:rPr lang="en-US" dirty="0"/>
            </a:br>
            <a:r>
              <a:rPr lang="en-US" dirty="0"/>
              <a:t>Weidner Apartment homes</a:t>
            </a:r>
            <a:br>
              <a:rPr lang="en-US" dirty="0"/>
            </a:br>
            <a:endParaRPr lang="en-US" dirty="0"/>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24073" y="2438400"/>
            <a:ext cx="4939867" cy="3785419"/>
          </a:xfrm>
        </p:spPr>
        <p:txBody>
          <a:bodyPr>
            <a:normAutofit fontScale="47500" lnSpcReduction="20000"/>
          </a:bodyPr>
          <a:lstStyle/>
          <a:p>
            <a:pPr marL="0" indent="0">
              <a:buNone/>
            </a:pPr>
            <a:r>
              <a:rPr lang="en-US" dirty="0"/>
              <a:t>Michael is currently the Colorado Regional Director for Weidner Apartment Homes where he oversees the operation of 18 apartment communities, totaling over 2,900 residential units across Colorado Springs. He has been a part of the apartment industry in Colorado Springs for 10 years and loves the unique challenges this industry brings. He strongly believes that success comes from empowering his teams to provide exceptional customer service by truly caring for their residents. </a:t>
            </a:r>
          </a:p>
          <a:p>
            <a:pPr marL="0" indent="0">
              <a:buNone/>
            </a:pPr>
            <a:endParaRPr lang="en-US" dirty="0"/>
          </a:p>
          <a:p>
            <a:pPr marL="0" indent="0">
              <a:buNone/>
            </a:pPr>
            <a:r>
              <a:rPr lang="en-US" dirty="0"/>
              <a:t>Michael received his B.A. in Communication Studies from Eastern University. He also holds the designation of Certified Apartment Manager with the National Apartment Association and serves on the board for the Apartment Association of Southern Colorado.</a:t>
            </a:r>
          </a:p>
          <a:p>
            <a:pPr marL="0" indent="0">
              <a:buNone/>
            </a:pPr>
            <a:endParaRPr lang="en-US" dirty="0"/>
          </a:p>
          <a:p>
            <a:pPr marL="0" indent="0">
              <a:buNone/>
            </a:pPr>
            <a:r>
              <a:rPr lang="en-US" dirty="0"/>
              <a:t>In his free time Michael enjoys spending time with his wife, Elizabeth, and two kids exploring downtown Colorado Springs and the outdoors of Colorado.</a:t>
            </a: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3">
            <a:extLst>
              <a:ext uri="{28A0092B-C50C-407E-A947-70E740481C1C}">
                <a14:useLocalDpi xmlns:a14="http://schemas.microsoft.com/office/drawing/2010/main" val="0"/>
              </a:ext>
            </a:extLst>
          </a:blip>
          <a:srcRect l="15022" r="9030"/>
          <a:stretch/>
        </p:blipFill>
        <p:spPr>
          <a:xfrm>
            <a:off x="20" y="10"/>
            <a:ext cx="3476673" cy="6857990"/>
          </a:xfrm>
          <a:prstGeom prst="rect">
            <a:avLst/>
          </a:prstGeom>
          <a:effectLst/>
        </p:spPr>
      </p:pic>
    </p:spTree>
    <p:extLst>
      <p:ext uri="{BB962C8B-B14F-4D97-AF65-F5344CB8AC3E}">
        <p14:creationId xmlns:p14="http://schemas.microsoft.com/office/powerpoint/2010/main" val="2945886920"/>
      </p:ext>
    </p:extLst>
  </p:cSld>
  <p:clrMapOvr>
    <a:masterClrMapping/>
  </p:clrMapOvr>
</p:sld>
</file>

<file path=ppt/theme/theme1.xml><?xml version="1.0" encoding="utf-8"?>
<a:theme xmlns:a="http://schemas.openxmlformats.org/drawingml/2006/main" name="Office Theme">
  <a:themeElements>
    <a:clrScheme name="chp">
      <a:dk1>
        <a:srgbClr val="757675"/>
      </a:dk1>
      <a:lt1>
        <a:srgbClr val="FFFFFF"/>
      </a:lt1>
      <a:dk2>
        <a:srgbClr val="767776"/>
      </a:dk2>
      <a:lt2>
        <a:srgbClr val="FFFEFE"/>
      </a:lt2>
      <a:accent1>
        <a:srgbClr val="009CC1"/>
      </a:accent1>
      <a:accent2>
        <a:srgbClr val="7CBC48"/>
      </a:accent2>
      <a:accent3>
        <a:srgbClr val="32B8C8"/>
      </a:accent3>
      <a:accent4>
        <a:srgbClr val="9081AC"/>
      </a:accent4>
      <a:accent5>
        <a:srgbClr val="CE9ABA"/>
      </a:accent5>
      <a:accent6>
        <a:srgbClr val="EA8C3F"/>
      </a:accent6>
      <a:hlink>
        <a:srgbClr val="32B8C8"/>
      </a:hlink>
      <a:folHlink>
        <a:srgbClr val="009C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7E059CA-1C22-FF42-9954-0809A6C96E6C}" vid="{ECABCAEA-B665-624B-8D57-3F7419256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1649</Words>
  <Application>Microsoft Office PowerPoint</Application>
  <PresentationFormat>On-screen Show (4:3)</PresentationFormat>
  <Paragraphs>99</Paragraphs>
  <Slides>22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Pikes Peak Continuum of Care</vt:lpstr>
      <vt:lpstr>  Welcome Governing Board Elections Report on PPCOC Activities System performance measures National Alliance to End Homelessness System Design Clinic Strategic Plan Q &amp; A   Call for New Members </vt:lpstr>
      <vt:lpstr>2020 PPCOC Board Roster</vt:lpstr>
      <vt:lpstr>PPCoC Governing Board Election Process</vt:lpstr>
      <vt:lpstr>Pikes Peak Continuum of Care</vt:lpstr>
      <vt:lpstr>Commander Andy Prehm–  El Paso County Sherriff’s Office, detention Division</vt:lpstr>
      <vt:lpstr>Anne Markley–  TESSA</vt:lpstr>
      <vt:lpstr>Kristy Milligan–  West Side Cares</vt:lpstr>
      <vt:lpstr>Michael Moyer–  Weidner Apartment homes </vt:lpstr>
      <vt:lpstr>Patience Kabwasa–  Colorado Springs  Food Rescue </vt:lpstr>
      <vt:lpstr>Stephanie Johnson–  Mckinney Vento Liaison </vt:lpstr>
      <vt:lpstr>PPCoC Election Results </vt:lpstr>
      <vt:lpstr>PPCoC Activity Report</vt:lpstr>
      <vt:lpstr>System Performance Measures Evan Caster, Manager of Homeless Initiatives </vt:lpstr>
      <vt:lpstr>PowerPoint Presentation</vt:lpstr>
      <vt:lpstr>PowerPoint Presentation</vt:lpstr>
      <vt:lpstr>PowerPoint Presentation</vt:lpstr>
      <vt:lpstr>PowerPoint Presentation</vt:lpstr>
      <vt:lpstr>National Alliance to End Homelessness (NAEH) System Design Clinic</vt:lpstr>
      <vt:lpstr>Strategic Planning</vt:lpstr>
      <vt:lpstr>Q and A</vt:lpstr>
      <vt:lpstr>Call for New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Pikes Peak Continuum of Care</dc:title>
  <dc:creator>Jennifer Mariano</dc:creator>
  <cp:lastModifiedBy>Jennifer Mariano</cp:lastModifiedBy>
  <cp:revision>19</cp:revision>
  <dcterms:created xsi:type="dcterms:W3CDTF">2020-11-20T04:01:06Z</dcterms:created>
  <dcterms:modified xsi:type="dcterms:W3CDTF">2020-11-20T17:41:31Z</dcterms:modified>
</cp:coreProperties>
</file>