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0" r:id="rId2"/>
    <p:sldId id="294" r:id="rId3"/>
    <p:sldId id="272" r:id="rId4"/>
    <p:sldId id="273" r:id="rId5"/>
    <p:sldId id="275" r:id="rId6"/>
    <p:sldId id="274" r:id="rId7"/>
    <p:sldId id="278" r:id="rId8"/>
    <p:sldId id="277" r:id="rId9"/>
    <p:sldId id="279" r:id="rId10"/>
    <p:sldId id="280" r:id="rId11"/>
    <p:sldId id="295" r:id="rId12"/>
    <p:sldId id="281" r:id="rId13"/>
    <p:sldId id="283" r:id="rId14"/>
    <p:sldId id="282" r:id="rId15"/>
    <p:sldId id="285" r:id="rId16"/>
    <p:sldId id="261" r:id="rId17"/>
    <p:sldId id="284" r:id="rId18"/>
    <p:sldId id="263" r:id="rId19"/>
    <p:sldId id="265" r:id="rId20"/>
    <p:sldId id="268" r:id="rId21"/>
    <p:sldId id="296" r:id="rId22"/>
    <p:sldId id="264" r:id="rId23"/>
    <p:sldId id="267" r:id="rId24"/>
    <p:sldId id="269" r:id="rId25"/>
    <p:sldId id="293" r:id="rId26"/>
    <p:sldId id="289" r:id="rId27"/>
    <p:sldId id="288" r:id="rId28"/>
    <p:sldId id="287" r:id="rId29"/>
    <p:sldId id="28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DDC"/>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p:restoredTop sz="83383" autoAdjust="0"/>
  </p:normalViewPr>
  <p:slideViewPr>
    <p:cSldViewPr>
      <p:cViewPr varScale="1">
        <p:scale>
          <a:sx n="76" d="100"/>
          <a:sy n="76" d="100"/>
        </p:scale>
        <p:origin x="309" y="39"/>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Point in Time Survey</a:t>
            </a:r>
          </a:p>
          <a:p>
            <a:pPr>
              <a:defRPr/>
            </a:pPr>
            <a:r>
              <a:rPr lang="en-US"/>
              <a:t>2013-2018</a:t>
            </a:r>
          </a:p>
        </c:rich>
      </c:tx>
      <c:layout>
        <c:manualLayout>
          <c:xMode val="edge"/>
          <c:yMode val="edge"/>
          <c:x val="0.43383193897637801"/>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Persons (HUD Count)</c:v>
                </c:pt>
              </c:strCache>
            </c:strRef>
          </c:tx>
          <c:spPr>
            <a:ln w="28575" cap="rnd">
              <a:solidFill>
                <a:schemeClr val="accent1"/>
              </a:solidFill>
              <a:round/>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1171</c:v>
                </c:pt>
                <c:pt idx="1">
                  <c:v>1219</c:v>
                </c:pt>
                <c:pt idx="2">
                  <c:v>1073</c:v>
                </c:pt>
                <c:pt idx="3">
                  <c:v>1302</c:v>
                </c:pt>
                <c:pt idx="4">
                  <c:v>1415</c:v>
                </c:pt>
                <c:pt idx="5">
                  <c:v>1551</c:v>
                </c:pt>
              </c:numCache>
            </c:numRef>
          </c:val>
          <c:smooth val="0"/>
          <c:extLst>
            <c:ext xmlns:c16="http://schemas.microsoft.com/office/drawing/2014/chart" uri="{C3380CC4-5D6E-409C-BE32-E72D297353CC}">
              <c16:uniqueId val="{00000000-1DDF-4976-A4D1-340B0BF34F7D}"/>
            </c:ext>
          </c:extLst>
        </c:ser>
        <c:ser>
          <c:idx val="1"/>
          <c:order val="1"/>
          <c:tx>
            <c:strRef>
              <c:f>Sheet1!$C$1</c:f>
              <c:strCache>
                <c:ptCount val="1"/>
                <c:pt idx="0">
                  <c:v>Sheltered</c:v>
                </c:pt>
              </c:strCache>
            </c:strRef>
          </c:tx>
          <c:spPr>
            <a:ln w="28575" cap="rnd">
              <a:solidFill>
                <a:schemeClr val="accent2"/>
              </a:solidFill>
              <a:round/>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941</c:v>
                </c:pt>
                <c:pt idx="1">
                  <c:v>950</c:v>
                </c:pt>
                <c:pt idx="2">
                  <c:v>830</c:v>
                </c:pt>
                <c:pt idx="3">
                  <c:v>991</c:v>
                </c:pt>
                <c:pt idx="4">
                  <c:v>958</c:v>
                </c:pt>
                <c:pt idx="5">
                  <c:v>1038</c:v>
                </c:pt>
              </c:numCache>
            </c:numRef>
          </c:val>
          <c:smooth val="0"/>
          <c:extLst>
            <c:ext xmlns:c16="http://schemas.microsoft.com/office/drawing/2014/chart" uri="{C3380CC4-5D6E-409C-BE32-E72D297353CC}">
              <c16:uniqueId val="{00000001-1DDF-4976-A4D1-340B0BF34F7D}"/>
            </c:ext>
          </c:extLst>
        </c:ser>
        <c:ser>
          <c:idx val="2"/>
          <c:order val="2"/>
          <c:tx>
            <c:strRef>
              <c:f>Sheet1!$D$1</c:f>
              <c:strCache>
                <c:ptCount val="1"/>
                <c:pt idx="0">
                  <c:v>Unsheltered</c:v>
                </c:pt>
              </c:strCache>
            </c:strRef>
          </c:tx>
          <c:spPr>
            <a:ln w="28575" cap="rnd">
              <a:solidFill>
                <a:schemeClr val="accent3"/>
              </a:solidFill>
              <a:round/>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Sheet1!$D$2:$D$7</c:f>
              <c:numCache>
                <c:formatCode>General</c:formatCode>
                <c:ptCount val="6"/>
                <c:pt idx="0">
                  <c:v>230</c:v>
                </c:pt>
                <c:pt idx="1">
                  <c:v>269</c:v>
                </c:pt>
                <c:pt idx="2">
                  <c:v>243</c:v>
                </c:pt>
                <c:pt idx="3">
                  <c:v>311</c:v>
                </c:pt>
                <c:pt idx="4">
                  <c:v>457</c:v>
                </c:pt>
                <c:pt idx="5">
                  <c:v>513</c:v>
                </c:pt>
              </c:numCache>
            </c:numRef>
          </c:val>
          <c:smooth val="0"/>
          <c:extLst>
            <c:ext xmlns:c16="http://schemas.microsoft.com/office/drawing/2014/chart" uri="{C3380CC4-5D6E-409C-BE32-E72D297353CC}">
              <c16:uniqueId val="{00000002-1DDF-4976-A4D1-340B0BF34F7D}"/>
            </c:ext>
          </c:extLst>
        </c:ser>
        <c:dLbls>
          <c:showLegendKey val="0"/>
          <c:showVal val="0"/>
          <c:showCatName val="0"/>
          <c:showSerName val="0"/>
          <c:showPercent val="0"/>
          <c:showBubbleSize val="0"/>
        </c:dLbls>
        <c:smooth val="0"/>
        <c:axId val="363069264"/>
        <c:axId val="363069656"/>
      </c:lineChart>
      <c:catAx>
        <c:axId val="3630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069656"/>
        <c:crosses val="autoZero"/>
        <c:auto val="1"/>
        <c:lblAlgn val="ctr"/>
        <c:lblOffset val="100"/>
        <c:noMultiLvlLbl val="0"/>
      </c:catAx>
      <c:valAx>
        <c:axId val="363069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30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HUD FMR Voucher</c:v>
                </c:pt>
              </c:strCache>
            </c:strRef>
          </c:tx>
          <c:spPr>
            <a:ln w="28575" cap="rnd">
              <a:solidFill>
                <a:schemeClr val="accent1"/>
              </a:solidFill>
              <a:round/>
            </a:ln>
            <a:effectLst/>
          </c:spPr>
          <c:marker>
            <c:symbol val="none"/>
          </c:marker>
          <c:dLbls>
            <c:dLbl>
              <c:idx val="0"/>
              <c:layout>
                <c:manualLayout>
                  <c:x val="-6.0416666666666688E-2"/>
                  <c:y val="6.2499999999999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3A-48E3-9E05-55BC011C2F27}"/>
                </c:ext>
              </c:extLst>
            </c:dLbl>
            <c:dLbl>
              <c:idx val="1"/>
              <c:delete val="1"/>
              <c:extLst>
                <c:ext xmlns:c15="http://schemas.microsoft.com/office/drawing/2012/chart" uri="{CE6537A1-D6FC-4f65-9D91-7224C49458BB}"/>
                <c:ext xmlns:c16="http://schemas.microsoft.com/office/drawing/2014/chart" uri="{C3380CC4-5D6E-409C-BE32-E72D297353CC}">
                  <c16:uniqueId val="{0000000B-F33A-48E3-9E05-55BC011C2F27}"/>
                </c:ext>
              </c:extLst>
            </c:dLbl>
            <c:dLbl>
              <c:idx val="2"/>
              <c:delete val="1"/>
              <c:extLst>
                <c:ext xmlns:c15="http://schemas.microsoft.com/office/drawing/2012/chart" uri="{CE6537A1-D6FC-4f65-9D91-7224C49458BB}"/>
                <c:ext xmlns:c16="http://schemas.microsoft.com/office/drawing/2014/chart" uri="{C3380CC4-5D6E-409C-BE32-E72D297353CC}">
                  <c16:uniqueId val="{00000008-F33A-48E3-9E05-55BC011C2F27}"/>
                </c:ext>
              </c:extLst>
            </c:dLbl>
            <c:dLbl>
              <c:idx val="3"/>
              <c:delete val="1"/>
              <c:extLst>
                <c:ext xmlns:c15="http://schemas.microsoft.com/office/drawing/2012/chart" uri="{CE6537A1-D6FC-4f65-9D91-7224C49458BB}"/>
                <c:ext xmlns:c16="http://schemas.microsoft.com/office/drawing/2014/chart" uri="{C3380CC4-5D6E-409C-BE32-E72D297353CC}">
                  <c16:uniqueId val="{00000007-F33A-48E3-9E05-55BC011C2F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626</c:v>
                </c:pt>
                <c:pt idx="1">
                  <c:v>622</c:v>
                </c:pt>
                <c:pt idx="2">
                  <c:v>659</c:v>
                </c:pt>
                <c:pt idx="3">
                  <c:v>690</c:v>
                </c:pt>
                <c:pt idx="4">
                  <c:v>737</c:v>
                </c:pt>
              </c:numCache>
            </c:numRef>
          </c:val>
          <c:smooth val="0"/>
          <c:extLst>
            <c:ext xmlns:c16="http://schemas.microsoft.com/office/drawing/2014/chart" uri="{C3380CC4-5D6E-409C-BE32-E72D297353CC}">
              <c16:uniqueId val="{00000000-F33A-48E3-9E05-55BC011C2F27}"/>
            </c:ext>
          </c:extLst>
        </c:ser>
        <c:ser>
          <c:idx val="1"/>
          <c:order val="1"/>
          <c:tx>
            <c:strRef>
              <c:f>Sheet1!$B$1</c:f>
              <c:strCache>
                <c:ptCount val="1"/>
                <c:pt idx="0">
                  <c:v>Median Rent</c:v>
                </c:pt>
              </c:strCache>
            </c:strRef>
          </c:tx>
          <c:spPr>
            <a:ln w="28575" cap="rnd">
              <a:solidFill>
                <a:schemeClr val="accent2"/>
              </a:solidFill>
              <a:round/>
            </a:ln>
            <a:effectLst/>
          </c:spPr>
          <c:marker>
            <c:symbol val="none"/>
          </c:marker>
          <c:dLbls>
            <c:dLbl>
              <c:idx val="0"/>
              <c:layout>
                <c:manualLayout>
                  <c:x val="-1.0416666666666666E-2"/>
                  <c:y val="-2.8125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3A-48E3-9E05-55BC011C2F27}"/>
                </c:ext>
              </c:extLst>
            </c:dLbl>
            <c:dLbl>
              <c:idx val="1"/>
              <c:delete val="1"/>
              <c:extLst>
                <c:ext xmlns:c15="http://schemas.microsoft.com/office/drawing/2012/chart" uri="{CE6537A1-D6FC-4f65-9D91-7224C49458BB}"/>
                <c:ext xmlns:c16="http://schemas.microsoft.com/office/drawing/2014/chart" uri="{C3380CC4-5D6E-409C-BE32-E72D297353CC}">
                  <c16:uniqueId val="{00000004-F33A-48E3-9E05-55BC011C2F27}"/>
                </c:ext>
              </c:extLst>
            </c:dLbl>
            <c:dLbl>
              <c:idx val="2"/>
              <c:delete val="1"/>
              <c:extLst>
                <c:ext xmlns:c15="http://schemas.microsoft.com/office/drawing/2012/chart" uri="{CE6537A1-D6FC-4f65-9D91-7224C49458BB}"/>
                <c:ext xmlns:c16="http://schemas.microsoft.com/office/drawing/2014/chart" uri="{C3380CC4-5D6E-409C-BE32-E72D297353CC}">
                  <c16:uniqueId val="{00000003-F33A-48E3-9E05-55BC011C2F27}"/>
                </c:ext>
              </c:extLst>
            </c:dLbl>
            <c:dLbl>
              <c:idx val="3"/>
              <c:delete val="1"/>
              <c:extLst>
                <c:ext xmlns:c15="http://schemas.microsoft.com/office/drawing/2012/chart" uri="{CE6537A1-D6FC-4f65-9D91-7224C49458BB}"/>
                <c:ext xmlns:c16="http://schemas.microsoft.com/office/drawing/2014/chart" uri="{C3380CC4-5D6E-409C-BE32-E72D297353CC}">
                  <c16:uniqueId val="{00000009-F33A-48E3-9E05-55BC011C2F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706.1</c:v>
                </c:pt>
                <c:pt idx="1">
                  <c:v>744.6</c:v>
                </c:pt>
                <c:pt idx="2">
                  <c:v>801.6</c:v>
                </c:pt>
                <c:pt idx="3">
                  <c:v>888.2</c:v>
                </c:pt>
                <c:pt idx="4">
                  <c:v>977.6</c:v>
                </c:pt>
              </c:numCache>
            </c:numRef>
          </c:val>
          <c:smooth val="0"/>
          <c:extLst>
            <c:ext xmlns:c16="http://schemas.microsoft.com/office/drawing/2014/chart" uri="{C3380CC4-5D6E-409C-BE32-E72D297353CC}">
              <c16:uniqueId val="{00000001-F33A-48E3-9E05-55BC011C2F27}"/>
            </c:ext>
          </c:extLst>
        </c:ser>
        <c:dLbls>
          <c:showLegendKey val="0"/>
          <c:showVal val="0"/>
          <c:showCatName val="0"/>
          <c:showSerName val="0"/>
          <c:showPercent val="0"/>
          <c:showBubbleSize val="0"/>
        </c:dLbls>
        <c:smooth val="0"/>
        <c:axId val="1062644160"/>
        <c:axId val="1062646456"/>
      </c:lineChart>
      <c:catAx>
        <c:axId val="106264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2646456"/>
        <c:crosses val="autoZero"/>
        <c:auto val="1"/>
        <c:lblAlgn val="ctr"/>
        <c:lblOffset val="100"/>
        <c:noMultiLvlLbl val="0"/>
      </c:catAx>
      <c:valAx>
        <c:axId val="1062646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26441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hyperlink" Target="https://www.hudexchange.info/programs/coc/" TargetMode="External"/><Relationship Id="rId7" Type="http://schemas.openxmlformats.org/officeDocument/2006/relationships/image" Target="../media/image42.png"/><Relationship Id="rId2" Type="http://schemas.openxmlformats.org/officeDocument/2006/relationships/hyperlink" Target="https://coloradosprings.gov/helpcos" TargetMode="External"/><Relationship Id="rId1" Type="http://schemas.openxmlformats.org/officeDocument/2006/relationships/hyperlink" Target="https://www.ppchp.org/programs/continuum-of-care/" TargetMode="Externa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mailto:jennifer.mariano@ppchp.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8" Type="http://schemas.openxmlformats.org/officeDocument/2006/relationships/hyperlink" Target="mailto:jennifer.mariano@ppchp.org" TargetMode="External"/><Relationship Id="rId3" Type="http://schemas.openxmlformats.org/officeDocument/2006/relationships/hyperlink" Target="https://www.ppchp.org/programs/continuum-of-care/" TargetMode="External"/><Relationship Id="rId7" Type="http://schemas.openxmlformats.org/officeDocument/2006/relationships/image" Target="../media/image43.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2.png"/><Relationship Id="rId5" Type="http://schemas.openxmlformats.org/officeDocument/2006/relationships/hyperlink" Target="https://www.hudexchange.info/programs/coc/" TargetMode="External"/><Relationship Id="rId4" Type="http://schemas.openxmlformats.org/officeDocument/2006/relationships/hyperlink" Target="https://coloradosprings.gov/helpco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9D93A-4DFD-475E-AB04-C25820CCA859}"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E84A6CFE-93FA-42A1-BF4E-BBD4DC31F601}">
      <dgm:prSet custT="1"/>
      <dgm:spPr/>
      <dgm:t>
        <a:bodyPr/>
        <a:lstStyle/>
        <a:p>
          <a:pPr algn="l"/>
          <a:r>
            <a:rPr lang="en-US" sz="1600" dirty="0" err="1"/>
            <a:t>CoC</a:t>
          </a:r>
          <a:r>
            <a:rPr lang="en-US" sz="1600" dirty="0"/>
            <a:t> Role – Consult with local government  regarding allocation of grant funds, and reporting on, and evaluating the performance of sub-/recipient organizations</a:t>
          </a:r>
        </a:p>
      </dgm:t>
    </dgm:pt>
    <dgm:pt modelId="{810BA3BB-6A57-44BE-A77C-B6F0CD3BCB4F}" type="parTrans" cxnId="{96452A9C-97AB-4E79-9159-DA746D24FCCE}">
      <dgm:prSet/>
      <dgm:spPr/>
      <dgm:t>
        <a:bodyPr/>
        <a:lstStyle/>
        <a:p>
          <a:endParaRPr lang="en-US"/>
        </a:p>
      </dgm:t>
    </dgm:pt>
    <dgm:pt modelId="{2A6EF813-0510-4888-8A85-0CA78F6786AE}" type="sibTrans" cxnId="{96452A9C-97AB-4E79-9159-DA746D24FCCE}">
      <dgm:prSet/>
      <dgm:spPr/>
      <dgm:t>
        <a:bodyPr/>
        <a:lstStyle/>
        <a:p>
          <a:endParaRPr lang="en-US"/>
        </a:p>
      </dgm:t>
    </dgm:pt>
    <dgm:pt modelId="{32D23B3D-1F94-4531-A88B-60683F3310CD}">
      <dgm:prSet custT="1"/>
      <dgm:spPr/>
      <dgm:t>
        <a:bodyPr/>
        <a:lstStyle/>
        <a:p>
          <a:r>
            <a:rPr lang="en-US" sz="1800" dirty="0"/>
            <a:t>Current Community Plans in Draft</a:t>
          </a:r>
        </a:p>
      </dgm:t>
    </dgm:pt>
    <dgm:pt modelId="{4204EECF-A298-4F65-BCAE-8489A7A9C297}" type="parTrans" cxnId="{FD8FA8BF-C002-4102-B43D-E13A2D5794D1}">
      <dgm:prSet/>
      <dgm:spPr/>
      <dgm:t>
        <a:bodyPr/>
        <a:lstStyle/>
        <a:p>
          <a:endParaRPr lang="en-US"/>
        </a:p>
      </dgm:t>
    </dgm:pt>
    <dgm:pt modelId="{D863C7A3-7D1C-4C98-8648-781E6FF25115}" type="sibTrans" cxnId="{FD8FA8BF-C002-4102-B43D-E13A2D5794D1}">
      <dgm:prSet/>
      <dgm:spPr/>
      <dgm:t>
        <a:bodyPr/>
        <a:lstStyle/>
        <a:p>
          <a:endParaRPr lang="en-US"/>
        </a:p>
      </dgm:t>
    </dgm:pt>
    <dgm:pt modelId="{8448748D-A4AF-48D8-A062-E4E4F23E7859}">
      <dgm:prSet custT="1"/>
      <dgm:spPr/>
      <dgm:t>
        <a:bodyPr/>
        <a:lstStyle/>
        <a:p>
          <a:r>
            <a:rPr lang="en-US" sz="1400" dirty="0" err="1"/>
            <a:t>HelpCOS</a:t>
          </a:r>
          <a:r>
            <a:rPr lang="en-US" sz="1400" dirty="0"/>
            <a:t> (City)</a:t>
          </a:r>
        </a:p>
      </dgm:t>
    </dgm:pt>
    <dgm:pt modelId="{2565AEFA-855B-4236-9B44-886BA425D269}" type="parTrans" cxnId="{C884AD3C-C72F-4298-BCDD-EDCB69D5EDAB}">
      <dgm:prSet/>
      <dgm:spPr/>
      <dgm:t>
        <a:bodyPr/>
        <a:lstStyle/>
        <a:p>
          <a:endParaRPr lang="en-US"/>
        </a:p>
      </dgm:t>
    </dgm:pt>
    <dgm:pt modelId="{9F4801F8-5B09-41DB-BED5-87BE041B49FB}" type="sibTrans" cxnId="{C884AD3C-C72F-4298-BCDD-EDCB69D5EDAB}">
      <dgm:prSet/>
      <dgm:spPr/>
      <dgm:t>
        <a:bodyPr/>
        <a:lstStyle/>
        <a:p>
          <a:endParaRPr lang="en-US"/>
        </a:p>
      </dgm:t>
    </dgm:pt>
    <dgm:pt modelId="{49BCD0C0-F748-4390-8A2D-45EF07A3A80C}">
      <dgm:prSet custT="1"/>
      <dgm:spPr/>
      <dgm:t>
        <a:bodyPr/>
        <a:lstStyle/>
        <a:p>
          <a:r>
            <a:rPr lang="en-US" sz="1400" dirty="0"/>
            <a:t>Annual Plan (City)</a:t>
          </a:r>
        </a:p>
      </dgm:t>
    </dgm:pt>
    <dgm:pt modelId="{06CA5ABF-166E-4871-BD12-2F072BF562E4}" type="parTrans" cxnId="{1E64C68E-BE5E-4327-86D1-1B110904245F}">
      <dgm:prSet/>
      <dgm:spPr/>
      <dgm:t>
        <a:bodyPr/>
        <a:lstStyle/>
        <a:p>
          <a:endParaRPr lang="en-US"/>
        </a:p>
      </dgm:t>
    </dgm:pt>
    <dgm:pt modelId="{690A65DD-8420-4469-A53F-5C121D7D1625}" type="sibTrans" cxnId="{1E64C68E-BE5E-4327-86D1-1B110904245F}">
      <dgm:prSet/>
      <dgm:spPr/>
      <dgm:t>
        <a:bodyPr/>
        <a:lstStyle/>
        <a:p>
          <a:endParaRPr lang="en-US"/>
        </a:p>
      </dgm:t>
    </dgm:pt>
    <dgm:pt modelId="{E29E7989-7A6E-43AF-9C8F-9B1314C0B272}">
      <dgm:prSet custT="1"/>
      <dgm:spPr/>
      <dgm:t>
        <a:bodyPr/>
        <a:lstStyle/>
        <a:p>
          <a:r>
            <a:rPr lang="en-US" sz="1600" dirty="0"/>
            <a:t>Role of Membership, Service Providers, &amp; Community – Dialogue and advocate!</a:t>
          </a:r>
        </a:p>
      </dgm:t>
    </dgm:pt>
    <dgm:pt modelId="{85DD34C3-DCB7-4770-BA50-544EA1D62F78}" type="parTrans" cxnId="{0BC4EF3D-7A7B-425B-A8DA-0CAA1A792AD5}">
      <dgm:prSet/>
      <dgm:spPr/>
      <dgm:t>
        <a:bodyPr/>
        <a:lstStyle/>
        <a:p>
          <a:endParaRPr lang="en-US"/>
        </a:p>
      </dgm:t>
    </dgm:pt>
    <dgm:pt modelId="{15A294A1-9C1E-4974-906B-1C3875DADE0F}" type="sibTrans" cxnId="{0BC4EF3D-7A7B-425B-A8DA-0CAA1A792AD5}">
      <dgm:prSet/>
      <dgm:spPr/>
      <dgm:t>
        <a:bodyPr/>
        <a:lstStyle/>
        <a:p>
          <a:endParaRPr lang="en-US"/>
        </a:p>
      </dgm:t>
    </dgm:pt>
    <dgm:pt modelId="{33AE53D4-21F8-485D-A6B4-70B5304C531B}" type="pres">
      <dgm:prSet presAssocID="{1689D93A-4DFD-475E-AB04-C25820CCA859}" presName="cycle" presStyleCnt="0">
        <dgm:presLayoutVars>
          <dgm:dir/>
          <dgm:resizeHandles val="exact"/>
        </dgm:presLayoutVars>
      </dgm:prSet>
      <dgm:spPr/>
    </dgm:pt>
    <dgm:pt modelId="{0045375A-4359-4434-80F5-084E6084E31C}" type="pres">
      <dgm:prSet presAssocID="{E84A6CFE-93FA-42A1-BF4E-BBD4DC31F601}" presName="dummy" presStyleCnt="0"/>
      <dgm:spPr/>
    </dgm:pt>
    <dgm:pt modelId="{FF2378A1-3BF4-4F0F-87FB-DDBF45913EB4}" type="pres">
      <dgm:prSet presAssocID="{E84A6CFE-93FA-42A1-BF4E-BBD4DC31F601}" presName="node" presStyleLbl="revTx" presStyleIdx="0" presStyleCnt="3" custScaleX="116687" custScaleY="111280">
        <dgm:presLayoutVars>
          <dgm:bulletEnabled val="1"/>
        </dgm:presLayoutVars>
      </dgm:prSet>
      <dgm:spPr/>
    </dgm:pt>
    <dgm:pt modelId="{15795EE5-3F7C-4C7D-B8D7-27AA5FEB46B1}" type="pres">
      <dgm:prSet presAssocID="{2A6EF813-0510-4888-8A85-0CA78F6786AE}" presName="sibTrans" presStyleLbl="node1" presStyleIdx="0" presStyleCnt="3" custLinFactNeighborX="-2364" custLinFactNeighborY="-853"/>
      <dgm:spPr/>
    </dgm:pt>
    <dgm:pt modelId="{8401E31D-FE0C-497A-B534-3A8B8169AEF2}" type="pres">
      <dgm:prSet presAssocID="{32D23B3D-1F94-4531-A88B-60683F3310CD}" presName="dummy" presStyleCnt="0"/>
      <dgm:spPr/>
    </dgm:pt>
    <dgm:pt modelId="{FB9BFE73-09E2-4AAA-9E63-ACB0EC69ABBC}" type="pres">
      <dgm:prSet presAssocID="{32D23B3D-1F94-4531-A88B-60683F3310CD}" presName="node" presStyleLbl="revTx" presStyleIdx="1" presStyleCnt="3">
        <dgm:presLayoutVars>
          <dgm:bulletEnabled val="1"/>
        </dgm:presLayoutVars>
      </dgm:prSet>
      <dgm:spPr/>
    </dgm:pt>
    <dgm:pt modelId="{CA43DB17-3C36-4919-B010-F605FD343C17}" type="pres">
      <dgm:prSet presAssocID="{D863C7A3-7D1C-4C98-8648-781E6FF25115}" presName="sibTrans" presStyleLbl="node1" presStyleIdx="1" presStyleCnt="3" custLinFactNeighborX="-7184" custLinFactNeighborY="-3281"/>
      <dgm:spPr/>
    </dgm:pt>
    <dgm:pt modelId="{54D74090-46BD-4639-A065-CEC65CA7F0B5}" type="pres">
      <dgm:prSet presAssocID="{E29E7989-7A6E-43AF-9C8F-9B1314C0B272}" presName="dummy" presStyleCnt="0"/>
      <dgm:spPr/>
    </dgm:pt>
    <dgm:pt modelId="{D3705926-387C-46C9-9119-B50EDBFEF03B}" type="pres">
      <dgm:prSet presAssocID="{E29E7989-7A6E-43AF-9C8F-9B1314C0B272}" presName="node" presStyleLbl="revTx" presStyleIdx="2" presStyleCnt="3">
        <dgm:presLayoutVars>
          <dgm:bulletEnabled val="1"/>
        </dgm:presLayoutVars>
      </dgm:prSet>
      <dgm:spPr/>
    </dgm:pt>
    <dgm:pt modelId="{00EBFF90-07CE-4B4D-9F1F-7A0E6EE9F44E}" type="pres">
      <dgm:prSet presAssocID="{15A294A1-9C1E-4974-906B-1C3875DADE0F}" presName="sibTrans" presStyleLbl="node1" presStyleIdx="2" presStyleCnt="3" custScaleX="111952" custLinFactNeighborX="-6780" custLinFactNeighborY="848"/>
      <dgm:spPr/>
    </dgm:pt>
  </dgm:ptLst>
  <dgm:cxnLst>
    <dgm:cxn modelId="{7B4EDC07-C521-4BED-9BED-5FFA6E310017}" type="presOf" srcId="{32D23B3D-1F94-4531-A88B-60683F3310CD}" destId="{FB9BFE73-09E2-4AAA-9E63-ACB0EC69ABBC}" srcOrd="0" destOrd="0" presId="urn:microsoft.com/office/officeart/2005/8/layout/cycle1"/>
    <dgm:cxn modelId="{78442C38-8A78-49B7-9939-E1F22B8B54FD}" type="presOf" srcId="{D863C7A3-7D1C-4C98-8648-781E6FF25115}" destId="{CA43DB17-3C36-4919-B010-F605FD343C17}" srcOrd="0" destOrd="0" presId="urn:microsoft.com/office/officeart/2005/8/layout/cycle1"/>
    <dgm:cxn modelId="{4EEF723B-FCED-45D3-B8E7-FD2CDABD5DEB}" type="presOf" srcId="{E84A6CFE-93FA-42A1-BF4E-BBD4DC31F601}" destId="{FF2378A1-3BF4-4F0F-87FB-DDBF45913EB4}" srcOrd="0" destOrd="0" presId="urn:microsoft.com/office/officeart/2005/8/layout/cycle1"/>
    <dgm:cxn modelId="{C884AD3C-C72F-4298-BCDD-EDCB69D5EDAB}" srcId="{32D23B3D-1F94-4531-A88B-60683F3310CD}" destId="{8448748D-A4AF-48D8-A062-E4E4F23E7859}" srcOrd="0" destOrd="0" parTransId="{2565AEFA-855B-4236-9B44-886BA425D269}" sibTransId="{9F4801F8-5B09-41DB-BED5-87BE041B49FB}"/>
    <dgm:cxn modelId="{0BC4EF3D-7A7B-425B-A8DA-0CAA1A792AD5}" srcId="{1689D93A-4DFD-475E-AB04-C25820CCA859}" destId="{E29E7989-7A6E-43AF-9C8F-9B1314C0B272}" srcOrd="2" destOrd="0" parTransId="{85DD34C3-DCB7-4770-BA50-544EA1D62F78}" sibTransId="{15A294A1-9C1E-4974-906B-1C3875DADE0F}"/>
    <dgm:cxn modelId="{EAAA6D6D-19C7-4DBE-822D-91494F11BD8D}" type="presOf" srcId="{15A294A1-9C1E-4974-906B-1C3875DADE0F}" destId="{00EBFF90-07CE-4B4D-9F1F-7A0E6EE9F44E}" srcOrd="0" destOrd="0" presId="urn:microsoft.com/office/officeart/2005/8/layout/cycle1"/>
    <dgm:cxn modelId="{87119F86-5679-4F2C-BD25-DDE50BCD1CCF}" type="presOf" srcId="{E29E7989-7A6E-43AF-9C8F-9B1314C0B272}" destId="{D3705926-387C-46C9-9119-B50EDBFEF03B}" srcOrd="0" destOrd="0" presId="urn:microsoft.com/office/officeart/2005/8/layout/cycle1"/>
    <dgm:cxn modelId="{1E64C68E-BE5E-4327-86D1-1B110904245F}" srcId="{32D23B3D-1F94-4531-A88B-60683F3310CD}" destId="{49BCD0C0-F748-4390-8A2D-45EF07A3A80C}" srcOrd="1" destOrd="0" parTransId="{06CA5ABF-166E-4871-BD12-2F072BF562E4}" sibTransId="{690A65DD-8420-4469-A53F-5C121D7D1625}"/>
    <dgm:cxn modelId="{96452A9C-97AB-4E79-9159-DA746D24FCCE}" srcId="{1689D93A-4DFD-475E-AB04-C25820CCA859}" destId="{E84A6CFE-93FA-42A1-BF4E-BBD4DC31F601}" srcOrd="0" destOrd="0" parTransId="{810BA3BB-6A57-44BE-A77C-B6F0CD3BCB4F}" sibTransId="{2A6EF813-0510-4888-8A85-0CA78F6786AE}"/>
    <dgm:cxn modelId="{FD8FA8BF-C002-4102-B43D-E13A2D5794D1}" srcId="{1689D93A-4DFD-475E-AB04-C25820CCA859}" destId="{32D23B3D-1F94-4531-A88B-60683F3310CD}" srcOrd="1" destOrd="0" parTransId="{4204EECF-A298-4F65-BCAE-8489A7A9C297}" sibTransId="{D863C7A3-7D1C-4C98-8648-781E6FF25115}"/>
    <dgm:cxn modelId="{2757D5C0-44CC-4514-B464-7B283D93AE3B}" type="presOf" srcId="{8448748D-A4AF-48D8-A062-E4E4F23E7859}" destId="{FB9BFE73-09E2-4AAA-9E63-ACB0EC69ABBC}" srcOrd="0" destOrd="1" presId="urn:microsoft.com/office/officeart/2005/8/layout/cycle1"/>
    <dgm:cxn modelId="{FE6AF5C1-4549-46D8-9460-6B01777EF403}" type="presOf" srcId="{1689D93A-4DFD-475E-AB04-C25820CCA859}" destId="{33AE53D4-21F8-485D-A6B4-70B5304C531B}" srcOrd="0" destOrd="0" presId="urn:microsoft.com/office/officeart/2005/8/layout/cycle1"/>
    <dgm:cxn modelId="{C3E0BAE6-4D1A-486B-8061-EEF23E9252EE}" type="presOf" srcId="{2A6EF813-0510-4888-8A85-0CA78F6786AE}" destId="{15795EE5-3F7C-4C7D-B8D7-27AA5FEB46B1}" srcOrd="0" destOrd="0" presId="urn:microsoft.com/office/officeart/2005/8/layout/cycle1"/>
    <dgm:cxn modelId="{E728E5FF-A440-4A1E-96A5-9492E1ED7A1B}" type="presOf" srcId="{49BCD0C0-F748-4390-8A2D-45EF07A3A80C}" destId="{FB9BFE73-09E2-4AAA-9E63-ACB0EC69ABBC}" srcOrd="0" destOrd="2" presId="urn:microsoft.com/office/officeart/2005/8/layout/cycle1"/>
    <dgm:cxn modelId="{093E311C-D57E-4906-B568-839BF61C2A66}" type="presParOf" srcId="{33AE53D4-21F8-485D-A6B4-70B5304C531B}" destId="{0045375A-4359-4434-80F5-084E6084E31C}" srcOrd="0" destOrd="0" presId="urn:microsoft.com/office/officeart/2005/8/layout/cycle1"/>
    <dgm:cxn modelId="{8773AA15-4247-4F48-AE18-368FE3194424}" type="presParOf" srcId="{33AE53D4-21F8-485D-A6B4-70B5304C531B}" destId="{FF2378A1-3BF4-4F0F-87FB-DDBF45913EB4}" srcOrd="1" destOrd="0" presId="urn:microsoft.com/office/officeart/2005/8/layout/cycle1"/>
    <dgm:cxn modelId="{A0F42E17-938C-467D-B9A0-819E93092BF7}" type="presParOf" srcId="{33AE53D4-21F8-485D-A6B4-70B5304C531B}" destId="{15795EE5-3F7C-4C7D-B8D7-27AA5FEB46B1}" srcOrd="2" destOrd="0" presId="urn:microsoft.com/office/officeart/2005/8/layout/cycle1"/>
    <dgm:cxn modelId="{B80FC1C3-071F-4B44-816F-9DDD5C2B3B0A}" type="presParOf" srcId="{33AE53D4-21F8-485D-A6B4-70B5304C531B}" destId="{8401E31D-FE0C-497A-B534-3A8B8169AEF2}" srcOrd="3" destOrd="0" presId="urn:microsoft.com/office/officeart/2005/8/layout/cycle1"/>
    <dgm:cxn modelId="{40545342-BAF7-4DA5-9AF9-DB5AC2066E72}" type="presParOf" srcId="{33AE53D4-21F8-485D-A6B4-70B5304C531B}" destId="{FB9BFE73-09E2-4AAA-9E63-ACB0EC69ABBC}" srcOrd="4" destOrd="0" presId="urn:microsoft.com/office/officeart/2005/8/layout/cycle1"/>
    <dgm:cxn modelId="{3C94939B-442A-4C99-8377-6886B62BB5D7}" type="presParOf" srcId="{33AE53D4-21F8-485D-A6B4-70B5304C531B}" destId="{CA43DB17-3C36-4919-B010-F605FD343C17}" srcOrd="5" destOrd="0" presId="urn:microsoft.com/office/officeart/2005/8/layout/cycle1"/>
    <dgm:cxn modelId="{C1B1C3C5-8344-437C-A2A8-30CCF6F7ABE8}" type="presParOf" srcId="{33AE53D4-21F8-485D-A6B4-70B5304C531B}" destId="{54D74090-46BD-4639-A065-CEC65CA7F0B5}" srcOrd="6" destOrd="0" presId="urn:microsoft.com/office/officeart/2005/8/layout/cycle1"/>
    <dgm:cxn modelId="{05640680-0D8F-4446-B085-E10988A4C7DF}" type="presParOf" srcId="{33AE53D4-21F8-485D-A6B4-70B5304C531B}" destId="{D3705926-387C-46C9-9119-B50EDBFEF03B}" srcOrd="7" destOrd="0" presId="urn:microsoft.com/office/officeart/2005/8/layout/cycle1"/>
    <dgm:cxn modelId="{FBB5CDC2-5599-4A96-BDE1-371C46DBBEEC}" type="presParOf" srcId="{33AE53D4-21F8-485D-A6B4-70B5304C531B}" destId="{00EBFF90-07CE-4B4D-9F1F-7A0E6EE9F44E}"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37B0A-53AB-4CC3-9641-4DE59DF10526}" type="doc">
      <dgm:prSet loTypeId="urn:microsoft.com/office/officeart/2018/5/layout/Centered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EC348D1-BE85-482E-AF9C-1192644F3ECE}">
      <dgm:prSet custT="1"/>
      <dgm:spPr/>
      <dgm:t>
        <a:bodyPr/>
        <a:lstStyle/>
        <a:p>
          <a:pPr>
            <a:defRPr b="1"/>
          </a:pPr>
          <a:r>
            <a:rPr lang="en-US" sz="2000" dirty="0"/>
            <a:t>Overview:</a:t>
          </a:r>
        </a:p>
      </dgm:t>
    </dgm:pt>
    <dgm:pt modelId="{2906445B-30E0-4F93-921A-4A133771F597}" type="parTrans" cxnId="{15372203-0723-416D-81B6-734A3ED6B799}">
      <dgm:prSet/>
      <dgm:spPr/>
      <dgm:t>
        <a:bodyPr/>
        <a:lstStyle/>
        <a:p>
          <a:endParaRPr lang="en-US"/>
        </a:p>
      </dgm:t>
    </dgm:pt>
    <dgm:pt modelId="{DF0B4F77-AD70-4524-891B-322FCB14C8FE}" type="sibTrans" cxnId="{15372203-0723-416D-81B6-734A3ED6B799}">
      <dgm:prSet/>
      <dgm:spPr/>
      <dgm:t>
        <a:bodyPr/>
        <a:lstStyle/>
        <a:p>
          <a:endParaRPr lang="en-US"/>
        </a:p>
      </dgm:t>
    </dgm:pt>
    <dgm:pt modelId="{2E74DE9E-5DA0-4173-95A4-1603D0AFE1DE}">
      <dgm:prSet/>
      <dgm:spPr/>
      <dgm:t>
        <a:bodyPr/>
        <a:lstStyle/>
        <a:p>
          <a:pPr>
            <a:defRPr b="1"/>
          </a:pPr>
          <a:r>
            <a:rPr lang="en-US" dirty="0"/>
            <a:t>Purpose and Process of Data Reporting</a:t>
          </a:r>
        </a:p>
      </dgm:t>
    </dgm:pt>
    <dgm:pt modelId="{E27E7534-A242-4DE3-A7E9-8C7D6A414364}" type="parTrans" cxnId="{43325B00-77E2-401E-BF7F-17DDB2F1AA2C}">
      <dgm:prSet/>
      <dgm:spPr/>
      <dgm:t>
        <a:bodyPr/>
        <a:lstStyle/>
        <a:p>
          <a:endParaRPr lang="en-US"/>
        </a:p>
      </dgm:t>
    </dgm:pt>
    <dgm:pt modelId="{FC1CB2B5-0A59-4D28-B39E-C8572EFDE52E}" type="sibTrans" cxnId="{43325B00-77E2-401E-BF7F-17DDB2F1AA2C}">
      <dgm:prSet/>
      <dgm:spPr/>
      <dgm:t>
        <a:bodyPr/>
        <a:lstStyle/>
        <a:p>
          <a:endParaRPr lang="en-US"/>
        </a:p>
      </dgm:t>
    </dgm:pt>
    <dgm:pt modelId="{BE4899FA-78A3-4E75-AF30-E1C7A1691D1F}">
      <dgm:prSet/>
      <dgm:spPr/>
      <dgm:t>
        <a:bodyPr/>
        <a:lstStyle/>
        <a:p>
          <a:pPr>
            <a:defRPr b="1"/>
          </a:pPr>
          <a:r>
            <a:rPr lang="en-US" dirty="0"/>
            <a:t>Key Reports:</a:t>
          </a:r>
        </a:p>
      </dgm:t>
    </dgm:pt>
    <dgm:pt modelId="{EEE3B520-CD7F-4851-B4D0-F5D0370CACD6}" type="parTrans" cxnId="{7BBBDA6A-110A-4479-A2B3-5BA1C48D4A5F}">
      <dgm:prSet/>
      <dgm:spPr/>
      <dgm:t>
        <a:bodyPr/>
        <a:lstStyle/>
        <a:p>
          <a:endParaRPr lang="en-US"/>
        </a:p>
      </dgm:t>
    </dgm:pt>
    <dgm:pt modelId="{50915FBF-C48F-44E4-B6C8-1A1DA9D0C595}" type="sibTrans" cxnId="{7BBBDA6A-110A-4479-A2B3-5BA1C48D4A5F}">
      <dgm:prSet/>
      <dgm:spPr/>
      <dgm:t>
        <a:bodyPr/>
        <a:lstStyle/>
        <a:p>
          <a:endParaRPr lang="en-US"/>
        </a:p>
      </dgm:t>
    </dgm:pt>
    <dgm:pt modelId="{4FC294FD-54C4-4497-8BBF-9015E81EF881}">
      <dgm:prSet custT="1"/>
      <dgm:spPr/>
      <dgm:t>
        <a:bodyPr/>
        <a:lstStyle/>
        <a:p>
          <a:r>
            <a:rPr lang="en-US" sz="1600" dirty="0"/>
            <a:t>Point in Time Survey</a:t>
          </a:r>
        </a:p>
      </dgm:t>
    </dgm:pt>
    <dgm:pt modelId="{527BB8CA-F248-462D-A429-F3F49A113135}" type="parTrans" cxnId="{413A9C34-1647-4139-BED9-683F7E2627B8}">
      <dgm:prSet/>
      <dgm:spPr/>
      <dgm:t>
        <a:bodyPr/>
        <a:lstStyle/>
        <a:p>
          <a:endParaRPr lang="en-US"/>
        </a:p>
      </dgm:t>
    </dgm:pt>
    <dgm:pt modelId="{8F41C801-5517-41D7-9155-21441FF55946}" type="sibTrans" cxnId="{413A9C34-1647-4139-BED9-683F7E2627B8}">
      <dgm:prSet/>
      <dgm:spPr/>
      <dgm:t>
        <a:bodyPr/>
        <a:lstStyle/>
        <a:p>
          <a:endParaRPr lang="en-US"/>
        </a:p>
      </dgm:t>
    </dgm:pt>
    <dgm:pt modelId="{9CFD5FA3-A21E-48CB-8B1A-18C93A994DB1}">
      <dgm:prSet custT="1"/>
      <dgm:spPr/>
      <dgm:t>
        <a:bodyPr/>
        <a:lstStyle/>
        <a:p>
          <a:r>
            <a:rPr lang="en-US" sz="1600" dirty="0"/>
            <a:t>Housing Inventory</a:t>
          </a:r>
        </a:p>
      </dgm:t>
    </dgm:pt>
    <dgm:pt modelId="{0B9349DD-09A9-4A73-9BC7-A480A3A1713A}" type="parTrans" cxnId="{27FD3A91-53F2-4BE5-9C3C-8C9DB92EA980}">
      <dgm:prSet/>
      <dgm:spPr/>
      <dgm:t>
        <a:bodyPr/>
        <a:lstStyle/>
        <a:p>
          <a:endParaRPr lang="en-US"/>
        </a:p>
      </dgm:t>
    </dgm:pt>
    <dgm:pt modelId="{EE4AC50F-B4A3-403F-BBE6-60AD5B57C8C4}" type="sibTrans" cxnId="{27FD3A91-53F2-4BE5-9C3C-8C9DB92EA980}">
      <dgm:prSet/>
      <dgm:spPr/>
      <dgm:t>
        <a:bodyPr/>
        <a:lstStyle/>
        <a:p>
          <a:endParaRPr lang="en-US"/>
        </a:p>
      </dgm:t>
    </dgm:pt>
    <dgm:pt modelId="{F43599A0-63D9-4C74-9A21-20F36A704265}" type="pres">
      <dgm:prSet presAssocID="{B5937B0A-53AB-4CC3-9641-4DE59DF10526}" presName="root" presStyleCnt="0">
        <dgm:presLayoutVars>
          <dgm:dir/>
          <dgm:resizeHandles val="exact"/>
        </dgm:presLayoutVars>
      </dgm:prSet>
      <dgm:spPr/>
    </dgm:pt>
    <dgm:pt modelId="{7B06B536-AF22-451D-BA45-F80B606E2180}" type="pres">
      <dgm:prSet presAssocID="{FEC348D1-BE85-482E-AF9C-1192644F3ECE}" presName="compNode" presStyleCnt="0"/>
      <dgm:spPr/>
    </dgm:pt>
    <dgm:pt modelId="{FD7CC5F4-6E81-4096-ABD1-898AB8FA1364}" type="pres">
      <dgm:prSet presAssocID="{FEC348D1-BE85-482E-AF9C-1192644F3E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445AE6F-4376-4217-AF6B-55240A0BAE1B}" type="pres">
      <dgm:prSet presAssocID="{FEC348D1-BE85-482E-AF9C-1192644F3ECE}" presName="iconSpace" presStyleCnt="0"/>
      <dgm:spPr/>
    </dgm:pt>
    <dgm:pt modelId="{95C1C9AA-E098-4E03-BD77-DB966EBB62CB}" type="pres">
      <dgm:prSet presAssocID="{FEC348D1-BE85-482E-AF9C-1192644F3ECE}" presName="parTx" presStyleLbl="revTx" presStyleIdx="0" presStyleCnt="6">
        <dgm:presLayoutVars>
          <dgm:chMax val="0"/>
          <dgm:chPref val="0"/>
        </dgm:presLayoutVars>
      </dgm:prSet>
      <dgm:spPr/>
    </dgm:pt>
    <dgm:pt modelId="{26D4215D-64D3-4F95-A5A9-F82945970B44}" type="pres">
      <dgm:prSet presAssocID="{FEC348D1-BE85-482E-AF9C-1192644F3ECE}" presName="txSpace" presStyleCnt="0"/>
      <dgm:spPr/>
    </dgm:pt>
    <dgm:pt modelId="{C644DC46-DC8E-4E2A-909A-ECAC8C50173A}" type="pres">
      <dgm:prSet presAssocID="{FEC348D1-BE85-482E-AF9C-1192644F3ECE}" presName="desTx" presStyleLbl="revTx" presStyleIdx="1" presStyleCnt="6">
        <dgm:presLayoutVars/>
      </dgm:prSet>
      <dgm:spPr/>
    </dgm:pt>
    <dgm:pt modelId="{BB15C798-EF9E-4EBF-8AEA-8E9BBA08A200}" type="pres">
      <dgm:prSet presAssocID="{DF0B4F77-AD70-4524-891B-322FCB14C8FE}" presName="sibTrans" presStyleCnt="0"/>
      <dgm:spPr/>
    </dgm:pt>
    <dgm:pt modelId="{B7698235-2194-468E-BBB7-845516288034}" type="pres">
      <dgm:prSet presAssocID="{2E74DE9E-5DA0-4173-95A4-1603D0AFE1DE}" presName="compNode" presStyleCnt="0"/>
      <dgm:spPr/>
    </dgm:pt>
    <dgm:pt modelId="{74130446-D992-48C5-983B-DF173E8201F1}" type="pres">
      <dgm:prSet presAssocID="{2E74DE9E-5DA0-4173-95A4-1603D0AFE1D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C191ED4E-494A-475F-A05E-9086B92AA96F}" type="pres">
      <dgm:prSet presAssocID="{2E74DE9E-5DA0-4173-95A4-1603D0AFE1DE}" presName="iconSpace" presStyleCnt="0"/>
      <dgm:spPr/>
    </dgm:pt>
    <dgm:pt modelId="{B2676CD7-BDB2-41B5-BAD3-1A09B26FA5ED}" type="pres">
      <dgm:prSet presAssocID="{2E74DE9E-5DA0-4173-95A4-1603D0AFE1DE}" presName="parTx" presStyleLbl="revTx" presStyleIdx="2" presStyleCnt="6" custScaleY="146313">
        <dgm:presLayoutVars>
          <dgm:chMax val="0"/>
          <dgm:chPref val="0"/>
        </dgm:presLayoutVars>
      </dgm:prSet>
      <dgm:spPr/>
    </dgm:pt>
    <dgm:pt modelId="{CCD4B364-70ED-4947-8CBC-B6A18974944C}" type="pres">
      <dgm:prSet presAssocID="{2E74DE9E-5DA0-4173-95A4-1603D0AFE1DE}" presName="txSpace" presStyleCnt="0"/>
      <dgm:spPr/>
    </dgm:pt>
    <dgm:pt modelId="{FC431283-27B7-40F6-A177-F01DA78794F8}" type="pres">
      <dgm:prSet presAssocID="{2E74DE9E-5DA0-4173-95A4-1603D0AFE1DE}" presName="desTx" presStyleLbl="revTx" presStyleIdx="3" presStyleCnt="6">
        <dgm:presLayoutVars/>
      </dgm:prSet>
      <dgm:spPr/>
    </dgm:pt>
    <dgm:pt modelId="{DEAEE641-8326-4289-8FBB-6F896E2E6AC4}" type="pres">
      <dgm:prSet presAssocID="{FC1CB2B5-0A59-4D28-B39E-C8572EFDE52E}" presName="sibTrans" presStyleCnt="0"/>
      <dgm:spPr/>
    </dgm:pt>
    <dgm:pt modelId="{923595E9-13AD-4D50-90D2-0EED72AE870F}" type="pres">
      <dgm:prSet presAssocID="{BE4899FA-78A3-4E75-AF30-E1C7A1691D1F}" presName="compNode" presStyleCnt="0"/>
      <dgm:spPr/>
    </dgm:pt>
    <dgm:pt modelId="{70B9515D-3870-44E8-853A-EBE432E51AB7}" type="pres">
      <dgm:prSet presAssocID="{BE4899FA-78A3-4E75-AF30-E1C7A1691D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E6B225AF-094A-4C0D-8723-83DE85DDAF74}" type="pres">
      <dgm:prSet presAssocID="{BE4899FA-78A3-4E75-AF30-E1C7A1691D1F}" presName="iconSpace" presStyleCnt="0"/>
      <dgm:spPr/>
    </dgm:pt>
    <dgm:pt modelId="{59FAA61E-7126-40CF-A53C-AA5E71D60012}" type="pres">
      <dgm:prSet presAssocID="{BE4899FA-78A3-4E75-AF30-E1C7A1691D1F}" presName="parTx" presStyleLbl="revTx" presStyleIdx="4" presStyleCnt="6">
        <dgm:presLayoutVars>
          <dgm:chMax val="0"/>
          <dgm:chPref val="0"/>
        </dgm:presLayoutVars>
      </dgm:prSet>
      <dgm:spPr/>
    </dgm:pt>
    <dgm:pt modelId="{2EA1DB49-A9F7-4912-9CC2-CE507375D025}" type="pres">
      <dgm:prSet presAssocID="{BE4899FA-78A3-4E75-AF30-E1C7A1691D1F}" presName="txSpace" presStyleCnt="0"/>
      <dgm:spPr/>
    </dgm:pt>
    <dgm:pt modelId="{D6408D72-E9BF-4286-8E4F-3C8C94C4B93E}" type="pres">
      <dgm:prSet presAssocID="{BE4899FA-78A3-4E75-AF30-E1C7A1691D1F}" presName="desTx" presStyleLbl="revTx" presStyleIdx="5" presStyleCnt="6">
        <dgm:presLayoutVars/>
      </dgm:prSet>
      <dgm:spPr/>
    </dgm:pt>
  </dgm:ptLst>
  <dgm:cxnLst>
    <dgm:cxn modelId="{43325B00-77E2-401E-BF7F-17DDB2F1AA2C}" srcId="{B5937B0A-53AB-4CC3-9641-4DE59DF10526}" destId="{2E74DE9E-5DA0-4173-95A4-1603D0AFE1DE}" srcOrd="1" destOrd="0" parTransId="{E27E7534-A242-4DE3-A7E9-8C7D6A414364}" sibTransId="{FC1CB2B5-0A59-4D28-B39E-C8572EFDE52E}"/>
    <dgm:cxn modelId="{15372203-0723-416D-81B6-734A3ED6B799}" srcId="{B5937B0A-53AB-4CC3-9641-4DE59DF10526}" destId="{FEC348D1-BE85-482E-AF9C-1192644F3ECE}" srcOrd="0" destOrd="0" parTransId="{2906445B-30E0-4F93-921A-4A133771F597}" sibTransId="{DF0B4F77-AD70-4524-891B-322FCB14C8FE}"/>
    <dgm:cxn modelId="{A823211D-F14A-4B68-B906-A817D0511439}" type="presOf" srcId="{4FC294FD-54C4-4497-8BBF-9015E81EF881}" destId="{D6408D72-E9BF-4286-8E4F-3C8C94C4B93E}" srcOrd="0" destOrd="0" presId="urn:microsoft.com/office/officeart/2018/5/layout/CenteredIconLabelDescriptionList"/>
    <dgm:cxn modelId="{413A9C34-1647-4139-BED9-683F7E2627B8}" srcId="{BE4899FA-78A3-4E75-AF30-E1C7A1691D1F}" destId="{4FC294FD-54C4-4497-8BBF-9015E81EF881}" srcOrd="0" destOrd="0" parTransId="{527BB8CA-F248-462D-A429-F3F49A113135}" sibTransId="{8F41C801-5517-41D7-9155-21441FF55946}"/>
    <dgm:cxn modelId="{7BBBDA6A-110A-4479-A2B3-5BA1C48D4A5F}" srcId="{B5937B0A-53AB-4CC3-9641-4DE59DF10526}" destId="{BE4899FA-78A3-4E75-AF30-E1C7A1691D1F}" srcOrd="2" destOrd="0" parTransId="{EEE3B520-CD7F-4851-B4D0-F5D0370CACD6}" sibTransId="{50915FBF-C48F-44E4-B6C8-1A1DA9D0C595}"/>
    <dgm:cxn modelId="{3E081781-0DBC-4986-BEC5-3016CBBE773B}" type="presOf" srcId="{BE4899FA-78A3-4E75-AF30-E1C7A1691D1F}" destId="{59FAA61E-7126-40CF-A53C-AA5E71D60012}" srcOrd="0" destOrd="0" presId="urn:microsoft.com/office/officeart/2018/5/layout/CenteredIconLabelDescriptionList"/>
    <dgm:cxn modelId="{27FD3A91-53F2-4BE5-9C3C-8C9DB92EA980}" srcId="{BE4899FA-78A3-4E75-AF30-E1C7A1691D1F}" destId="{9CFD5FA3-A21E-48CB-8B1A-18C93A994DB1}" srcOrd="1" destOrd="0" parTransId="{0B9349DD-09A9-4A73-9BC7-A480A3A1713A}" sibTransId="{EE4AC50F-B4A3-403F-BBE6-60AD5B57C8C4}"/>
    <dgm:cxn modelId="{EAD154B0-71A1-404B-A2FA-2BA9DBCFABC1}" type="presOf" srcId="{FEC348D1-BE85-482E-AF9C-1192644F3ECE}" destId="{95C1C9AA-E098-4E03-BD77-DB966EBB62CB}" srcOrd="0" destOrd="0" presId="urn:microsoft.com/office/officeart/2018/5/layout/CenteredIconLabelDescriptionList"/>
    <dgm:cxn modelId="{1ABD00B5-A81C-4D66-83D2-17FF551FDF47}" type="presOf" srcId="{2E74DE9E-5DA0-4173-95A4-1603D0AFE1DE}" destId="{B2676CD7-BDB2-41B5-BAD3-1A09B26FA5ED}" srcOrd="0" destOrd="0" presId="urn:microsoft.com/office/officeart/2018/5/layout/CenteredIconLabelDescriptionList"/>
    <dgm:cxn modelId="{7B444AB5-BC6F-4F23-BA5B-DCAF0DCC18D4}" type="presOf" srcId="{B5937B0A-53AB-4CC3-9641-4DE59DF10526}" destId="{F43599A0-63D9-4C74-9A21-20F36A704265}" srcOrd="0" destOrd="0" presId="urn:microsoft.com/office/officeart/2018/5/layout/CenteredIconLabelDescriptionList"/>
    <dgm:cxn modelId="{896347E9-4112-4F3D-876B-E653AF44ACA7}" type="presOf" srcId="{9CFD5FA3-A21E-48CB-8B1A-18C93A994DB1}" destId="{D6408D72-E9BF-4286-8E4F-3C8C94C4B93E}" srcOrd="0" destOrd="1" presId="urn:microsoft.com/office/officeart/2018/5/layout/CenteredIconLabelDescriptionList"/>
    <dgm:cxn modelId="{FAA081F8-C1FB-4A8D-8175-1BA2D5C39AA6}" type="presParOf" srcId="{F43599A0-63D9-4C74-9A21-20F36A704265}" destId="{7B06B536-AF22-451D-BA45-F80B606E2180}" srcOrd="0" destOrd="0" presId="urn:microsoft.com/office/officeart/2018/5/layout/CenteredIconLabelDescriptionList"/>
    <dgm:cxn modelId="{0C82F5BC-2403-4A02-94C8-C459A7642538}" type="presParOf" srcId="{7B06B536-AF22-451D-BA45-F80B606E2180}" destId="{FD7CC5F4-6E81-4096-ABD1-898AB8FA1364}" srcOrd="0" destOrd="0" presId="urn:microsoft.com/office/officeart/2018/5/layout/CenteredIconLabelDescriptionList"/>
    <dgm:cxn modelId="{08858755-35AE-460D-B51C-F9A5DC994806}" type="presParOf" srcId="{7B06B536-AF22-451D-BA45-F80B606E2180}" destId="{E445AE6F-4376-4217-AF6B-55240A0BAE1B}" srcOrd="1" destOrd="0" presId="urn:microsoft.com/office/officeart/2018/5/layout/CenteredIconLabelDescriptionList"/>
    <dgm:cxn modelId="{B4EAB096-E961-4DAA-B03A-33267A992CFC}" type="presParOf" srcId="{7B06B536-AF22-451D-BA45-F80B606E2180}" destId="{95C1C9AA-E098-4E03-BD77-DB966EBB62CB}" srcOrd="2" destOrd="0" presId="urn:microsoft.com/office/officeart/2018/5/layout/CenteredIconLabelDescriptionList"/>
    <dgm:cxn modelId="{49F2A8B2-1305-4611-94E3-50B56771DC9C}" type="presParOf" srcId="{7B06B536-AF22-451D-BA45-F80B606E2180}" destId="{26D4215D-64D3-4F95-A5A9-F82945970B44}" srcOrd="3" destOrd="0" presId="urn:microsoft.com/office/officeart/2018/5/layout/CenteredIconLabelDescriptionList"/>
    <dgm:cxn modelId="{5C1CC750-0F27-4972-A5E5-5F565EB157BA}" type="presParOf" srcId="{7B06B536-AF22-451D-BA45-F80B606E2180}" destId="{C644DC46-DC8E-4E2A-909A-ECAC8C50173A}" srcOrd="4" destOrd="0" presId="urn:microsoft.com/office/officeart/2018/5/layout/CenteredIconLabelDescriptionList"/>
    <dgm:cxn modelId="{1BCAACB4-DE25-4F0D-8055-5EAF860D36B6}" type="presParOf" srcId="{F43599A0-63D9-4C74-9A21-20F36A704265}" destId="{BB15C798-EF9E-4EBF-8AEA-8E9BBA08A200}" srcOrd="1" destOrd="0" presId="urn:microsoft.com/office/officeart/2018/5/layout/CenteredIconLabelDescriptionList"/>
    <dgm:cxn modelId="{EAA06140-7F38-467B-8085-D1E3803CC42C}" type="presParOf" srcId="{F43599A0-63D9-4C74-9A21-20F36A704265}" destId="{B7698235-2194-468E-BBB7-845516288034}" srcOrd="2" destOrd="0" presId="urn:microsoft.com/office/officeart/2018/5/layout/CenteredIconLabelDescriptionList"/>
    <dgm:cxn modelId="{233F1AF7-F57E-447F-80B7-EDC36822AE7A}" type="presParOf" srcId="{B7698235-2194-468E-BBB7-845516288034}" destId="{74130446-D992-48C5-983B-DF173E8201F1}" srcOrd="0" destOrd="0" presId="urn:microsoft.com/office/officeart/2018/5/layout/CenteredIconLabelDescriptionList"/>
    <dgm:cxn modelId="{11398050-F910-4D8C-BCFB-F321B4AF3CE3}" type="presParOf" srcId="{B7698235-2194-468E-BBB7-845516288034}" destId="{C191ED4E-494A-475F-A05E-9086B92AA96F}" srcOrd="1" destOrd="0" presId="urn:microsoft.com/office/officeart/2018/5/layout/CenteredIconLabelDescriptionList"/>
    <dgm:cxn modelId="{57376322-C444-4567-9B31-79E0A438507B}" type="presParOf" srcId="{B7698235-2194-468E-BBB7-845516288034}" destId="{B2676CD7-BDB2-41B5-BAD3-1A09B26FA5ED}" srcOrd="2" destOrd="0" presId="urn:microsoft.com/office/officeart/2018/5/layout/CenteredIconLabelDescriptionList"/>
    <dgm:cxn modelId="{E6FA8BF1-9C64-4C50-8D4D-03E6338D4D89}" type="presParOf" srcId="{B7698235-2194-468E-BBB7-845516288034}" destId="{CCD4B364-70ED-4947-8CBC-B6A18974944C}" srcOrd="3" destOrd="0" presId="urn:microsoft.com/office/officeart/2018/5/layout/CenteredIconLabelDescriptionList"/>
    <dgm:cxn modelId="{5498B8A5-BC07-4045-B460-A17C4BF675B1}" type="presParOf" srcId="{B7698235-2194-468E-BBB7-845516288034}" destId="{FC431283-27B7-40F6-A177-F01DA78794F8}" srcOrd="4" destOrd="0" presId="urn:microsoft.com/office/officeart/2018/5/layout/CenteredIconLabelDescriptionList"/>
    <dgm:cxn modelId="{327936E9-3390-43CD-BFE0-C101C35BDDAA}" type="presParOf" srcId="{F43599A0-63D9-4C74-9A21-20F36A704265}" destId="{DEAEE641-8326-4289-8FBB-6F896E2E6AC4}" srcOrd="3" destOrd="0" presId="urn:microsoft.com/office/officeart/2018/5/layout/CenteredIconLabelDescriptionList"/>
    <dgm:cxn modelId="{31491C17-A27F-41E0-B04A-B1547ABCF92D}" type="presParOf" srcId="{F43599A0-63D9-4C74-9A21-20F36A704265}" destId="{923595E9-13AD-4D50-90D2-0EED72AE870F}" srcOrd="4" destOrd="0" presId="urn:microsoft.com/office/officeart/2018/5/layout/CenteredIconLabelDescriptionList"/>
    <dgm:cxn modelId="{56559E19-947B-4993-A278-F1214199581A}" type="presParOf" srcId="{923595E9-13AD-4D50-90D2-0EED72AE870F}" destId="{70B9515D-3870-44E8-853A-EBE432E51AB7}" srcOrd="0" destOrd="0" presId="urn:microsoft.com/office/officeart/2018/5/layout/CenteredIconLabelDescriptionList"/>
    <dgm:cxn modelId="{E1B29F79-8FC5-4826-A83B-130615BEFF4E}" type="presParOf" srcId="{923595E9-13AD-4D50-90D2-0EED72AE870F}" destId="{E6B225AF-094A-4C0D-8723-83DE85DDAF74}" srcOrd="1" destOrd="0" presId="urn:microsoft.com/office/officeart/2018/5/layout/CenteredIconLabelDescriptionList"/>
    <dgm:cxn modelId="{C20A5579-95E0-4A28-ABD4-773151BC6F92}" type="presParOf" srcId="{923595E9-13AD-4D50-90D2-0EED72AE870F}" destId="{59FAA61E-7126-40CF-A53C-AA5E71D60012}" srcOrd="2" destOrd="0" presId="urn:microsoft.com/office/officeart/2018/5/layout/CenteredIconLabelDescriptionList"/>
    <dgm:cxn modelId="{53175FF6-4ABE-4A5E-A1B4-41928B2DB997}" type="presParOf" srcId="{923595E9-13AD-4D50-90D2-0EED72AE870F}" destId="{2EA1DB49-A9F7-4912-9CC2-CE507375D025}" srcOrd="3" destOrd="0" presId="urn:microsoft.com/office/officeart/2018/5/layout/CenteredIconLabelDescriptionList"/>
    <dgm:cxn modelId="{2AF3764F-1058-4FAD-ADF8-410880216C9F}" type="presParOf" srcId="{923595E9-13AD-4D50-90D2-0EED72AE870F}" destId="{D6408D72-E9BF-4286-8E4F-3C8C94C4B93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308529-5075-4438-9258-41327F1CBE25}"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EA685058-5660-44D1-99E7-0BC7FC733EF2}">
      <dgm:prSet/>
      <dgm:spPr/>
      <dgm:t>
        <a:bodyPr/>
        <a:lstStyle/>
        <a:p>
          <a:r>
            <a:rPr lang="en-US"/>
            <a:t>Work</a:t>
          </a:r>
        </a:p>
      </dgm:t>
    </dgm:pt>
    <dgm:pt modelId="{14856BB9-B4AF-4CD1-9F01-86CF12B8AD95}" type="parTrans" cxnId="{54D53213-0A90-410F-8257-379861EFB1B2}">
      <dgm:prSet/>
      <dgm:spPr/>
      <dgm:t>
        <a:bodyPr/>
        <a:lstStyle/>
        <a:p>
          <a:endParaRPr lang="en-US"/>
        </a:p>
      </dgm:t>
    </dgm:pt>
    <dgm:pt modelId="{A1B7B75F-A71C-413F-BF3A-051FFDE1D7B1}" type="sibTrans" cxnId="{54D53213-0A90-410F-8257-379861EFB1B2}">
      <dgm:prSet/>
      <dgm:spPr/>
      <dgm:t>
        <a:bodyPr/>
        <a:lstStyle/>
        <a:p>
          <a:endParaRPr lang="en-US"/>
        </a:p>
      </dgm:t>
    </dgm:pt>
    <dgm:pt modelId="{C6CAEBE0-6DC3-42E3-A47C-2A7976F1E109}">
      <dgm:prSet custT="1"/>
      <dgm:spPr/>
      <dgm:t>
        <a:bodyPr/>
        <a:lstStyle/>
        <a:p>
          <a:r>
            <a:rPr lang="en-US" sz="1600" dirty="0"/>
            <a:t>The community must work deliberately to add housing units and move people out of shelters and transitional programs into stable housing</a:t>
          </a:r>
        </a:p>
      </dgm:t>
    </dgm:pt>
    <dgm:pt modelId="{B3F8147C-642E-4F94-94C1-2EE9A9497666}" type="parTrans" cxnId="{473DC130-1B2C-4B8F-9105-681C793DE7DB}">
      <dgm:prSet/>
      <dgm:spPr/>
      <dgm:t>
        <a:bodyPr/>
        <a:lstStyle/>
        <a:p>
          <a:endParaRPr lang="en-US"/>
        </a:p>
      </dgm:t>
    </dgm:pt>
    <dgm:pt modelId="{D4732861-967D-4143-BF61-CDB72AD322DD}" type="sibTrans" cxnId="{473DC130-1B2C-4B8F-9105-681C793DE7DB}">
      <dgm:prSet/>
      <dgm:spPr/>
      <dgm:t>
        <a:bodyPr/>
        <a:lstStyle/>
        <a:p>
          <a:endParaRPr lang="en-US"/>
        </a:p>
      </dgm:t>
    </dgm:pt>
    <dgm:pt modelId="{B430210D-734B-48BC-9EED-B2394113A9ED}">
      <dgm:prSet/>
      <dgm:spPr/>
      <dgm:t>
        <a:bodyPr/>
        <a:lstStyle/>
        <a:p>
          <a:r>
            <a:rPr lang="en-US"/>
            <a:t>Expand</a:t>
          </a:r>
        </a:p>
      </dgm:t>
    </dgm:pt>
    <dgm:pt modelId="{F7CD4479-8CF7-4E43-8380-BE999527C450}" type="parTrans" cxnId="{1DCECFF7-3E9D-4A21-A85C-B0925AA53F0B}">
      <dgm:prSet/>
      <dgm:spPr/>
      <dgm:t>
        <a:bodyPr/>
        <a:lstStyle/>
        <a:p>
          <a:endParaRPr lang="en-US"/>
        </a:p>
      </dgm:t>
    </dgm:pt>
    <dgm:pt modelId="{F4DB7125-8F12-49B8-B25F-9222F832BA0E}" type="sibTrans" cxnId="{1DCECFF7-3E9D-4A21-A85C-B0925AA53F0B}">
      <dgm:prSet/>
      <dgm:spPr/>
      <dgm:t>
        <a:bodyPr/>
        <a:lstStyle/>
        <a:p>
          <a:endParaRPr lang="en-US"/>
        </a:p>
      </dgm:t>
    </dgm:pt>
    <dgm:pt modelId="{8421451E-B250-4023-81A6-38968E4AA311}">
      <dgm:prSet custT="1"/>
      <dgm:spPr/>
      <dgm:t>
        <a:bodyPr/>
        <a:lstStyle/>
        <a:p>
          <a:r>
            <a:rPr lang="en-US" sz="1600" dirty="0"/>
            <a:t>Expand community outreach programs serving unsheltered adults</a:t>
          </a:r>
        </a:p>
      </dgm:t>
    </dgm:pt>
    <dgm:pt modelId="{0312B80A-8949-4EBE-B609-87CDE981F4F3}" type="parTrans" cxnId="{F2324028-73D9-473D-8FA2-4995A97A8218}">
      <dgm:prSet/>
      <dgm:spPr/>
      <dgm:t>
        <a:bodyPr/>
        <a:lstStyle/>
        <a:p>
          <a:endParaRPr lang="en-US"/>
        </a:p>
      </dgm:t>
    </dgm:pt>
    <dgm:pt modelId="{7C9B5140-5183-43DE-829A-33A1424D072A}" type="sibTrans" cxnId="{F2324028-73D9-473D-8FA2-4995A97A8218}">
      <dgm:prSet/>
      <dgm:spPr/>
      <dgm:t>
        <a:bodyPr/>
        <a:lstStyle/>
        <a:p>
          <a:endParaRPr lang="en-US"/>
        </a:p>
      </dgm:t>
    </dgm:pt>
    <dgm:pt modelId="{220B40BA-1BDA-4020-BCA1-43A67E3526BB}">
      <dgm:prSet/>
      <dgm:spPr/>
      <dgm:t>
        <a:bodyPr/>
        <a:lstStyle/>
        <a:p>
          <a:r>
            <a:rPr lang="en-US"/>
            <a:t>Magnify</a:t>
          </a:r>
        </a:p>
      </dgm:t>
    </dgm:pt>
    <dgm:pt modelId="{A9EDF609-4B42-4BB2-BC76-0B69788C2961}" type="parTrans" cxnId="{106612F2-B6A3-4F67-A9D3-5F50D2F8A6AC}">
      <dgm:prSet/>
      <dgm:spPr/>
      <dgm:t>
        <a:bodyPr/>
        <a:lstStyle/>
        <a:p>
          <a:endParaRPr lang="en-US"/>
        </a:p>
      </dgm:t>
    </dgm:pt>
    <dgm:pt modelId="{6AF639EF-035B-4175-893E-1D1F68587374}" type="sibTrans" cxnId="{106612F2-B6A3-4F67-A9D3-5F50D2F8A6AC}">
      <dgm:prSet/>
      <dgm:spPr/>
      <dgm:t>
        <a:bodyPr/>
        <a:lstStyle/>
        <a:p>
          <a:endParaRPr lang="en-US"/>
        </a:p>
      </dgm:t>
    </dgm:pt>
    <dgm:pt modelId="{16482DEB-F6D5-4BCE-88BF-FBCE14A045A2}">
      <dgm:prSet custT="1"/>
      <dgm:spPr/>
      <dgm:t>
        <a:bodyPr/>
        <a:lstStyle/>
        <a:p>
          <a:r>
            <a:rPr lang="en-US" sz="1600" dirty="0"/>
            <a:t>Magnify efforts to engage and incentivize landlords to house Veterans experiencing homelessness</a:t>
          </a:r>
        </a:p>
      </dgm:t>
    </dgm:pt>
    <dgm:pt modelId="{1E0C87BA-ABA6-4FA8-90A7-E5A9BA15E0D4}" type="parTrans" cxnId="{A4BAF9E0-274C-45B4-AF20-9AB21180BE76}">
      <dgm:prSet/>
      <dgm:spPr/>
      <dgm:t>
        <a:bodyPr/>
        <a:lstStyle/>
        <a:p>
          <a:endParaRPr lang="en-US"/>
        </a:p>
      </dgm:t>
    </dgm:pt>
    <dgm:pt modelId="{AB97BB77-9073-473A-A0D1-7831DCF7F8C1}" type="sibTrans" cxnId="{A4BAF9E0-274C-45B4-AF20-9AB21180BE76}">
      <dgm:prSet/>
      <dgm:spPr/>
      <dgm:t>
        <a:bodyPr/>
        <a:lstStyle/>
        <a:p>
          <a:endParaRPr lang="en-US"/>
        </a:p>
      </dgm:t>
    </dgm:pt>
    <dgm:pt modelId="{D42DD408-701C-468D-98B8-25CB381E4056}">
      <dgm:prSet/>
      <dgm:spPr/>
      <dgm:t>
        <a:bodyPr/>
        <a:lstStyle/>
        <a:p>
          <a:r>
            <a:rPr lang="en-US"/>
            <a:t>Expand</a:t>
          </a:r>
        </a:p>
      </dgm:t>
    </dgm:pt>
    <dgm:pt modelId="{E8B2957E-A985-42D3-BC5E-1602879791AA}" type="parTrans" cxnId="{1A7E6FC5-D6F5-43E4-B80A-9A23F58DF7F1}">
      <dgm:prSet/>
      <dgm:spPr/>
      <dgm:t>
        <a:bodyPr/>
        <a:lstStyle/>
        <a:p>
          <a:endParaRPr lang="en-US"/>
        </a:p>
      </dgm:t>
    </dgm:pt>
    <dgm:pt modelId="{3DDC7033-5FC2-40C7-93AF-BC041EA4CA6E}" type="sibTrans" cxnId="{1A7E6FC5-D6F5-43E4-B80A-9A23F58DF7F1}">
      <dgm:prSet/>
      <dgm:spPr/>
      <dgm:t>
        <a:bodyPr/>
        <a:lstStyle/>
        <a:p>
          <a:endParaRPr lang="en-US"/>
        </a:p>
      </dgm:t>
    </dgm:pt>
    <dgm:pt modelId="{F5AF2871-437E-47FD-B979-7DFD82B376BF}">
      <dgm:prSet custT="1"/>
      <dgm:spPr/>
      <dgm:t>
        <a:bodyPr/>
        <a:lstStyle/>
        <a:p>
          <a:r>
            <a:rPr lang="en-US" sz="1600" dirty="0"/>
            <a:t>Expand efforts to house families with children</a:t>
          </a:r>
        </a:p>
      </dgm:t>
    </dgm:pt>
    <dgm:pt modelId="{F1375D99-DBC0-4E05-AD73-77E0B5D1D806}" type="parTrans" cxnId="{B79BA4F5-3B25-4478-896D-BB970DF76028}">
      <dgm:prSet/>
      <dgm:spPr/>
      <dgm:t>
        <a:bodyPr/>
        <a:lstStyle/>
        <a:p>
          <a:endParaRPr lang="en-US"/>
        </a:p>
      </dgm:t>
    </dgm:pt>
    <dgm:pt modelId="{0779C2C8-3A78-443F-9F6B-5EF09B273587}" type="sibTrans" cxnId="{B79BA4F5-3B25-4478-896D-BB970DF76028}">
      <dgm:prSet/>
      <dgm:spPr/>
      <dgm:t>
        <a:bodyPr/>
        <a:lstStyle/>
        <a:p>
          <a:endParaRPr lang="en-US"/>
        </a:p>
      </dgm:t>
    </dgm:pt>
    <dgm:pt modelId="{D970B534-F90F-4916-8E1D-B970EF1B896C}">
      <dgm:prSet/>
      <dgm:spPr/>
      <dgm:t>
        <a:bodyPr/>
        <a:lstStyle/>
        <a:p>
          <a:r>
            <a:rPr lang="en-US"/>
            <a:t>Increase</a:t>
          </a:r>
        </a:p>
      </dgm:t>
    </dgm:pt>
    <dgm:pt modelId="{B0B3C6F1-986A-4A95-A75F-C16E3DE57F3C}" type="parTrans" cxnId="{2ED988F7-247F-42D6-A233-65A8287A9D2F}">
      <dgm:prSet/>
      <dgm:spPr/>
      <dgm:t>
        <a:bodyPr/>
        <a:lstStyle/>
        <a:p>
          <a:endParaRPr lang="en-US"/>
        </a:p>
      </dgm:t>
    </dgm:pt>
    <dgm:pt modelId="{9E300959-14F4-49AC-BA23-C17AACDAE5FC}" type="sibTrans" cxnId="{2ED988F7-247F-42D6-A233-65A8287A9D2F}">
      <dgm:prSet/>
      <dgm:spPr/>
      <dgm:t>
        <a:bodyPr/>
        <a:lstStyle/>
        <a:p>
          <a:endParaRPr lang="en-US"/>
        </a:p>
      </dgm:t>
    </dgm:pt>
    <dgm:pt modelId="{7AC64070-F6B0-4D15-B7ED-DB8C9F81ED9B}">
      <dgm:prSet custT="1"/>
      <dgm:spPr/>
      <dgm:t>
        <a:bodyPr/>
        <a:lstStyle/>
        <a:p>
          <a:r>
            <a:rPr lang="en-US" sz="1600" dirty="0"/>
            <a:t>Increase HMIS participation locally</a:t>
          </a:r>
        </a:p>
      </dgm:t>
    </dgm:pt>
    <dgm:pt modelId="{090BFE57-7B6B-47CE-A26E-B3D88759C71F}" type="parTrans" cxnId="{DFD99535-3CF5-4223-A4AF-7B67161222D4}">
      <dgm:prSet/>
      <dgm:spPr/>
      <dgm:t>
        <a:bodyPr/>
        <a:lstStyle/>
        <a:p>
          <a:endParaRPr lang="en-US"/>
        </a:p>
      </dgm:t>
    </dgm:pt>
    <dgm:pt modelId="{20BE325C-89B5-4CB3-BF2B-351D42433AC7}" type="sibTrans" cxnId="{DFD99535-3CF5-4223-A4AF-7B67161222D4}">
      <dgm:prSet/>
      <dgm:spPr/>
      <dgm:t>
        <a:bodyPr/>
        <a:lstStyle/>
        <a:p>
          <a:endParaRPr lang="en-US"/>
        </a:p>
      </dgm:t>
    </dgm:pt>
    <dgm:pt modelId="{9D0B9FED-D847-4808-AA5E-C2225353C884}">
      <dgm:prSet/>
      <dgm:spPr/>
      <dgm:t>
        <a:bodyPr/>
        <a:lstStyle/>
        <a:p>
          <a:r>
            <a:rPr lang="en-US" dirty="0"/>
            <a:t>Address</a:t>
          </a:r>
        </a:p>
      </dgm:t>
    </dgm:pt>
    <dgm:pt modelId="{22F53836-20EE-45A1-96FC-4B93B92C7DA4}" type="parTrans" cxnId="{55CB800B-B1D1-496F-8AFC-9B88A7C66A95}">
      <dgm:prSet/>
      <dgm:spPr/>
      <dgm:t>
        <a:bodyPr/>
        <a:lstStyle/>
        <a:p>
          <a:endParaRPr lang="en-US"/>
        </a:p>
      </dgm:t>
    </dgm:pt>
    <dgm:pt modelId="{6AB368B2-6652-4B3D-8E94-7FBADADB481B}" type="sibTrans" cxnId="{55CB800B-B1D1-496F-8AFC-9B88A7C66A95}">
      <dgm:prSet/>
      <dgm:spPr/>
      <dgm:t>
        <a:bodyPr/>
        <a:lstStyle/>
        <a:p>
          <a:endParaRPr lang="en-US"/>
        </a:p>
      </dgm:t>
    </dgm:pt>
    <dgm:pt modelId="{A05B0285-635A-4424-A4CF-ACCF3359FA09}">
      <dgm:prSet custT="1"/>
      <dgm:spPr/>
      <dgm:t>
        <a:bodyPr/>
        <a:lstStyle/>
        <a:p>
          <a:r>
            <a:rPr lang="en-US" sz="1600" dirty="0"/>
            <a:t>Take steps to address racial disparities in rates of homelessness and equity of service provision</a:t>
          </a:r>
        </a:p>
      </dgm:t>
    </dgm:pt>
    <dgm:pt modelId="{CFFA8912-3D3D-4FFB-9365-1405891F9340}" type="parTrans" cxnId="{650E2EE6-94AF-4551-8545-610F5895261A}">
      <dgm:prSet/>
      <dgm:spPr/>
      <dgm:t>
        <a:bodyPr/>
        <a:lstStyle/>
        <a:p>
          <a:endParaRPr lang="en-US"/>
        </a:p>
      </dgm:t>
    </dgm:pt>
    <dgm:pt modelId="{2BC0CEF8-1B27-47E0-ABC2-83DAF3164D43}" type="sibTrans" cxnId="{650E2EE6-94AF-4551-8545-610F5895261A}">
      <dgm:prSet/>
      <dgm:spPr/>
      <dgm:t>
        <a:bodyPr/>
        <a:lstStyle/>
        <a:p>
          <a:endParaRPr lang="en-US"/>
        </a:p>
      </dgm:t>
    </dgm:pt>
    <dgm:pt modelId="{75D62686-B46C-4C17-963B-338B6333A457}" type="pres">
      <dgm:prSet presAssocID="{A6308529-5075-4438-9258-41327F1CBE25}" presName="Name0" presStyleCnt="0">
        <dgm:presLayoutVars>
          <dgm:dir/>
          <dgm:animLvl val="lvl"/>
          <dgm:resizeHandles val="exact"/>
        </dgm:presLayoutVars>
      </dgm:prSet>
      <dgm:spPr/>
    </dgm:pt>
    <dgm:pt modelId="{730BD33D-9275-49D2-AF49-8409104BD228}" type="pres">
      <dgm:prSet presAssocID="{EA685058-5660-44D1-99E7-0BC7FC733EF2}" presName="linNode" presStyleCnt="0"/>
      <dgm:spPr/>
    </dgm:pt>
    <dgm:pt modelId="{ED67846F-EC23-4129-AA6E-4DAE60C0B9AE}" type="pres">
      <dgm:prSet presAssocID="{EA685058-5660-44D1-99E7-0BC7FC733EF2}" presName="parentText" presStyleLbl="alignNode1" presStyleIdx="0" presStyleCnt="6">
        <dgm:presLayoutVars>
          <dgm:chMax val="1"/>
          <dgm:bulletEnabled/>
        </dgm:presLayoutVars>
      </dgm:prSet>
      <dgm:spPr/>
    </dgm:pt>
    <dgm:pt modelId="{C1ED8FC7-1BE1-46FD-94AF-A8C1957E97E9}" type="pres">
      <dgm:prSet presAssocID="{EA685058-5660-44D1-99E7-0BC7FC733EF2}" presName="descendantText" presStyleLbl="alignAccFollowNode1" presStyleIdx="0" presStyleCnt="6">
        <dgm:presLayoutVars>
          <dgm:bulletEnabled/>
        </dgm:presLayoutVars>
      </dgm:prSet>
      <dgm:spPr/>
    </dgm:pt>
    <dgm:pt modelId="{B172E298-243F-4B18-875C-C4F4B25D9A1D}" type="pres">
      <dgm:prSet presAssocID="{A1B7B75F-A71C-413F-BF3A-051FFDE1D7B1}" presName="sp" presStyleCnt="0"/>
      <dgm:spPr/>
    </dgm:pt>
    <dgm:pt modelId="{93077DB7-F084-4ABA-8EF6-574E3A322162}" type="pres">
      <dgm:prSet presAssocID="{B430210D-734B-48BC-9EED-B2394113A9ED}" presName="linNode" presStyleCnt="0"/>
      <dgm:spPr/>
    </dgm:pt>
    <dgm:pt modelId="{EF1CFC22-80EF-497C-A125-56B180418EAC}" type="pres">
      <dgm:prSet presAssocID="{B430210D-734B-48BC-9EED-B2394113A9ED}" presName="parentText" presStyleLbl="alignNode1" presStyleIdx="1" presStyleCnt="6">
        <dgm:presLayoutVars>
          <dgm:chMax val="1"/>
          <dgm:bulletEnabled/>
        </dgm:presLayoutVars>
      </dgm:prSet>
      <dgm:spPr/>
    </dgm:pt>
    <dgm:pt modelId="{13A4E529-7B7B-4BA2-AED6-453D43BED80D}" type="pres">
      <dgm:prSet presAssocID="{B430210D-734B-48BC-9EED-B2394113A9ED}" presName="descendantText" presStyleLbl="alignAccFollowNode1" presStyleIdx="1" presStyleCnt="6">
        <dgm:presLayoutVars>
          <dgm:bulletEnabled/>
        </dgm:presLayoutVars>
      </dgm:prSet>
      <dgm:spPr/>
    </dgm:pt>
    <dgm:pt modelId="{483A2C22-BBC9-4485-81E7-102608FD3A88}" type="pres">
      <dgm:prSet presAssocID="{F4DB7125-8F12-49B8-B25F-9222F832BA0E}" presName="sp" presStyleCnt="0"/>
      <dgm:spPr/>
    </dgm:pt>
    <dgm:pt modelId="{A3EB4A87-72C2-4348-8BD8-F9B360C04990}" type="pres">
      <dgm:prSet presAssocID="{220B40BA-1BDA-4020-BCA1-43A67E3526BB}" presName="linNode" presStyleCnt="0"/>
      <dgm:spPr/>
    </dgm:pt>
    <dgm:pt modelId="{4CDC7C76-9DB5-4991-A1FE-680FE1F66352}" type="pres">
      <dgm:prSet presAssocID="{220B40BA-1BDA-4020-BCA1-43A67E3526BB}" presName="parentText" presStyleLbl="alignNode1" presStyleIdx="2" presStyleCnt="6">
        <dgm:presLayoutVars>
          <dgm:chMax val="1"/>
          <dgm:bulletEnabled/>
        </dgm:presLayoutVars>
      </dgm:prSet>
      <dgm:spPr/>
    </dgm:pt>
    <dgm:pt modelId="{D527F831-7E60-4539-8BDC-0ACFE27DF55D}" type="pres">
      <dgm:prSet presAssocID="{220B40BA-1BDA-4020-BCA1-43A67E3526BB}" presName="descendantText" presStyleLbl="alignAccFollowNode1" presStyleIdx="2" presStyleCnt="6">
        <dgm:presLayoutVars>
          <dgm:bulletEnabled/>
        </dgm:presLayoutVars>
      </dgm:prSet>
      <dgm:spPr/>
    </dgm:pt>
    <dgm:pt modelId="{E0489156-F46E-45DB-9722-F74869DFCA3C}" type="pres">
      <dgm:prSet presAssocID="{6AF639EF-035B-4175-893E-1D1F68587374}" presName="sp" presStyleCnt="0"/>
      <dgm:spPr/>
    </dgm:pt>
    <dgm:pt modelId="{20ED9E93-47A4-450F-B451-32BC637F5A75}" type="pres">
      <dgm:prSet presAssocID="{D42DD408-701C-468D-98B8-25CB381E4056}" presName="linNode" presStyleCnt="0"/>
      <dgm:spPr/>
    </dgm:pt>
    <dgm:pt modelId="{CE43A996-CA8F-45B2-8837-44C16EE10594}" type="pres">
      <dgm:prSet presAssocID="{D42DD408-701C-468D-98B8-25CB381E4056}" presName="parentText" presStyleLbl="alignNode1" presStyleIdx="3" presStyleCnt="6">
        <dgm:presLayoutVars>
          <dgm:chMax val="1"/>
          <dgm:bulletEnabled/>
        </dgm:presLayoutVars>
      </dgm:prSet>
      <dgm:spPr/>
    </dgm:pt>
    <dgm:pt modelId="{D67288AC-8A5C-4E5D-8F64-EE349362B14B}" type="pres">
      <dgm:prSet presAssocID="{D42DD408-701C-468D-98B8-25CB381E4056}" presName="descendantText" presStyleLbl="alignAccFollowNode1" presStyleIdx="3" presStyleCnt="6">
        <dgm:presLayoutVars>
          <dgm:bulletEnabled/>
        </dgm:presLayoutVars>
      </dgm:prSet>
      <dgm:spPr/>
    </dgm:pt>
    <dgm:pt modelId="{77CAC504-1835-4C7B-ACB2-AF6BA30DEFEA}" type="pres">
      <dgm:prSet presAssocID="{3DDC7033-5FC2-40C7-93AF-BC041EA4CA6E}" presName="sp" presStyleCnt="0"/>
      <dgm:spPr/>
    </dgm:pt>
    <dgm:pt modelId="{AB741598-0A46-41CF-9CDB-5F31CB8F6798}" type="pres">
      <dgm:prSet presAssocID="{D970B534-F90F-4916-8E1D-B970EF1B896C}" presName="linNode" presStyleCnt="0"/>
      <dgm:spPr/>
    </dgm:pt>
    <dgm:pt modelId="{F9F46BB6-A7ED-46B9-873E-65C27AF99566}" type="pres">
      <dgm:prSet presAssocID="{D970B534-F90F-4916-8E1D-B970EF1B896C}" presName="parentText" presStyleLbl="alignNode1" presStyleIdx="4" presStyleCnt="6">
        <dgm:presLayoutVars>
          <dgm:chMax val="1"/>
          <dgm:bulletEnabled/>
        </dgm:presLayoutVars>
      </dgm:prSet>
      <dgm:spPr/>
    </dgm:pt>
    <dgm:pt modelId="{1430C517-542E-442E-8F47-7094547953E3}" type="pres">
      <dgm:prSet presAssocID="{D970B534-F90F-4916-8E1D-B970EF1B896C}" presName="descendantText" presStyleLbl="alignAccFollowNode1" presStyleIdx="4" presStyleCnt="6">
        <dgm:presLayoutVars>
          <dgm:bulletEnabled/>
        </dgm:presLayoutVars>
      </dgm:prSet>
      <dgm:spPr/>
    </dgm:pt>
    <dgm:pt modelId="{57D9BEC6-14E6-4A6F-94DA-B43F75810E85}" type="pres">
      <dgm:prSet presAssocID="{9E300959-14F4-49AC-BA23-C17AACDAE5FC}" presName="sp" presStyleCnt="0"/>
      <dgm:spPr/>
    </dgm:pt>
    <dgm:pt modelId="{684B9413-8B1A-424F-9E1C-1D68C6177FDB}" type="pres">
      <dgm:prSet presAssocID="{9D0B9FED-D847-4808-AA5E-C2225353C884}" presName="linNode" presStyleCnt="0"/>
      <dgm:spPr/>
    </dgm:pt>
    <dgm:pt modelId="{80B99CF5-90E1-4237-B636-E184576DFFE7}" type="pres">
      <dgm:prSet presAssocID="{9D0B9FED-D847-4808-AA5E-C2225353C884}" presName="parentText" presStyleLbl="alignNode1" presStyleIdx="5" presStyleCnt="6">
        <dgm:presLayoutVars>
          <dgm:chMax val="1"/>
          <dgm:bulletEnabled/>
        </dgm:presLayoutVars>
      </dgm:prSet>
      <dgm:spPr/>
    </dgm:pt>
    <dgm:pt modelId="{16B0C2F2-8B03-44B7-8A87-393E2F356BEA}" type="pres">
      <dgm:prSet presAssocID="{9D0B9FED-D847-4808-AA5E-C2225353C884}" presName="descendantText" presStyleLbl="alignAccFollowNode1" presStyleIdx="5" presStyleCnt="6">
        <dgm:presLayoutVars>
          <dgm:bulletEnabled/>
        </dgm:presLayoutVars>
      </dgm:prSet>
      <dgm:spPr/>
    </dgm:pt>
  </dgm:ptLst>
  <dgm:cxnLst>
    <dgm:cxn modelId="{55CB800B-B1D1-496F-8AFC-9B88A7C66A95}" srcId="{A6308529-5075-4438-9258-41327F1CBE25}" destId="{9D0B9FED-D847-4808-AA5E-C2225353C884}" srcOrd="5" destOrd="0" parTransId="{22F53836-20EE-45A1-96FC-4B93B92C7DA4}" sibTransId="{6AB368B2-6652-4B3D-8E94-7FBADADB481B}"/>
    <dgm:cxn modelId="{852A0510-D2C0-49DC-A00D-D2FD3BDE6F91}" type="presOf" srcId="{16482DEB-F6D5-4BCE-88BF-FBCE14A045A2}" destId="{D527F831-7E60-4539-8BDC-0ACFE27DF55D}" srcOrd="0" destOrd="0" presId="urn:microsoft.com/office/officeart/2016/7/layout/VerticalSolidActionList"/>
    <dgm:cxn modelId="{54D53213-0A90-410F-8257-379861EFB1B2}" srcId="{A6308529-5075-4438-9258-41327F1CBE25}" destId="{EA685058-5660-44D1-99E7-0BC7FC733EF2}" srcOrd="0" destOrd="0" parTransId="{14856BB9-B4AF-4CD1-9F01-86CF12B8AD95}" sibTransId="{A1B7B75F-A71C-413F-BF3A-051FFDE1D7B1}"/>
    <dgm:cxn modelId="{523C7F1C-0F3E-4466-98D0-8C06C01B3F11}" type="presOf" srcId="{A05B0285-635A-4424-A4CF-ACCF3359FA09}" destId="{16B0C2F2-8B03-44B7-8A87-393E2F356BEA}" srcOrd="0" destOrd="0" presId="urn:microsoft.com/office/officeart/2016/7/layout/VerticalSolidActionList"/>
    <dgm:cxn modelId="{0B9C891E-06F5-4288-A110-4A30C1499E5D}" type="presOf" srcId="{D970B534-F90F-4916-8E1D-B970EF1B896C}" destId="{F9F46BB6-A7ED-46B9-873E-65C27AF99566}" srcOrd="0" destOrd="0" presId="urn:microsoft.com/office/officeart/2016/7/layout/VerticalSolidActionList"/>
    <dgm:cxn modelId="{F2324028-73D9-473D-8FA2-4995A97A8218}" srcId="{B430210D-734B-48BC-9EED-B2394113A9ED}" destId="{8421451E-B250-4023-81A6-38968E4AA311}" srcOrd="0" destOrd="0" parTransId="{0312B80A-8949-4EBE-B609-87CDE981F4F3}" sibTransId="{7C9B5140-5183-43DE-829A-33A1424D072A}"/>
    <dgm:cxn modelId="{473DC130-1B2C-4B8F-9105-681C793DE7DB}" srcId="{EA685058-5660-44D1-99E7-0BC7FC733EF2}" destId="{C6CAEBE0-6DC3-42E3-A47C-2A7976F1E109}" srcOrd="0" destOrd="0" parTransId="{B3F8147C-642E-4F94-94C1-2EE9A9497666}" sibTransId="{D4732861-967D-4143-BF61-CDB72AD322DD}"/>
    <dgm:cxn modelId="{DFD99535-3CF5-4223-A4AF-7B67161222D4}" srcId="{D970B534-F90F-4916-8E1D-B970EF1B896C}" destId="{7AC64070-F6B0-4D15-B7ED-DB8C9F81ED9B}" srcOrd="0" destOrd="0" parTransId="{090BFE57-7B6B-47CE-A26E-B3D88759C71F}" sibTransId="{20BE325C-89B5-4CB3-BF2B-351D42433AC7}"/>
    <dgm:cxn modelId="{2AC56047-D725-4442-883B-99544A2E4784}" type="presOf" srcId="{C6CAEBE0-6DC3-42E3-A47C-2A7976F1E109}" destId="{C1ED8FC7-1BE1-46FD-94AF-A8C1957E97E9}" srcOrd="0" destOrd="0" presId="urn:microsoft.com/office/officeart/2016/7/layout/VerticalSolidActionList"/>
    <dgm:cxn modelId="{4388166C-4B58-4890-8237-B1215117A7B6}" type="presOf" srcId="{9D0B9FED-D847-4808-AA5E-C2225353C884}" destId="{80B99CF5-90E1-4237-B636-E184576DFFE7}" srcOrd="0" destOrd="0" presId="urn:microsoft.com/office/officeart/2016/7/layout/VerticalSolidActionList"/>
    <dgm:cxn modelId="{46650788-0CDD-40E4-A2D3-E6EADD86AA35}" type="presOf" srcId="{7AC64070-F6B0-4D15-B7ED-DB8C9F81ED9B}" destId="{1430C517-542E-442E-8F47-7094547953E3}" srcOrd="0" destOrd="0" presId="urn:microsoft.com/office/officeart/2016/7/layout/VerticalSolidActionList"/>
    <dgm:cxn modelId="{E2D7F48E-9D2D-4EA1-A57A-C2E288BD89E1}" type="presOf" srcId="{A6308529-5075-4438-9258-41327F1CBE25}" destId="{75D62686-B46C-4C17-963B-338B6333A457}" srcOrd="0" destOrd="0" presId="urn:microsoft.com/office/officeart/2016/7/layout/VerticalSolidActionList"/>
    <dgm:cxn modelId="{F8C4E49C-EDEC-4036-AEE6-08CE53F3E378}" type="presOf" srcId="{B430210D-734B-48BC-9EED-B2394113A9ED}" destId="{EF1CFC22-80EF-497C-A125-56B180418EAC}" srcOrd="0" destOrd="0" presId="urn:microsoft.com/office/officeart/2016/7/layout/VerticalSolidActionList"/>
    <dgm:cxn modelId="{FA04D3A1-86A0-4CB2-8674-8F4E61198FC0}" type="presOf" srcId="{EA685058-5660-44D1-99E7-0BC7FC733EF2}" destId="{ED67846F-EC23-4129-AA6E-4DAE60C0B9AE}" srcOrd="0" destOrd="0" presId="urn:microsoft.com/office/officeart/2016/7/layout/VerticalSolidActionList"/>
    <dgm:cxn modelId="{2CA904AF-0147-49F6-9FE6-1DE1573D00CB}" type="presOf" srcId="{D42DD408-701C-468D-98B8-25CB381E4056}" destId="{CE43A996-CA8F-45B2-8837-44C16EE10594}" srcOrd="0" destOrd="0" presId="urn:microsoft.com/office/officeart/2016/7/layout/VerticalSolidActionList"/>
    <dgm:cxn modelId="{1A7E6FC5-D6F5-43E4-B80A-9A23F58DF7F1}" srcId="{A6308529-5075-4438-9258-41327F1CBE25}" destId="{D42DD408-701C-468D-98B8-25CB381E4056}" srcOrd="3" destOrd="0" parTransId="{E8B2957E-A985-42D3-BC5E-1602879791AA}" sibTransId="{3DDC7033-5FC2-40C7-93AF-BC041EA4CA6E}"/>
    <dgm:cxn modelId="{A4BAF9E0-274C-45B4-AF20-9AB21180BE76}" srcId="{220B40BA-1BDA-4020-BCA1-43A67E3526BB}" destId="{16482DEB-F6D5-4BCE-88BF-FBCE14A045A2}" srcOrd="0" destOrd="0" parTransId="{1E0C87BA-ABA6-4FA8-90A7-E5A9BA15E0D4}" sibTransId="{AB97BB77-9073-473A-A0D1-7831DCF7F8C1}"/>
    <dgm:cxn modelId="{650E2EE6-94AF-4551-8545-610F5895261A}" srcId="{9D0B9FED-D847-4808-AA5E-C2225353C884}" destId="{A05B0285-635A-4424-A4CF-ACCF3359FA09}" srcOrd="0" destOrd="0" parTransId="{CFFA8912-3D3D-4FFB-9365-1405891F9340}" sibTransId="{2BC0CEF8-1B27-47E0-ABC2-83DAF3164D43}"/>
    <dgm:cxn modelId="{8AC5C0EC-5459-4ABE-9765-A503090050EC}" type="presOf" srcId="{F5AF2871-437E-47FD-B979-7DFD82B376BF}" destId="{D67288AC-8A5C-4E5D-8F64-EE349362B14B}" srcOrd="0" destOrd="0" presId="urn:microsoft.com/office/officeart/2016/7/layout/VerticalSolidActionList"/>
    <dgm:cxn modelId="{106612F2-B6A3-4F67-A9D3-5F50D2F8A6AC}" srcId="{A6308529-5075-4438-9258-41327F1CBE25}" destId="{220B40BA-1BDA-4020-BCA1-43A67E3526BB}" srcOrd="2" destOrd="0" parTransId="{A9EDF609-4B42-4BB2-BC76-0B69788C2961}" sibTransId="{6AF639EF-035B-4175-893E-1D1F68587374}"/>
    <dgm:cxn modelId="{0B33F1F3-1776-4FB3-AF7D-C47583D3C58C}" type="presOf" srcId="{220B40BA-1BDA-4020-BCA1-43A67E3526BB}" destId="{4CDC7C76-9DB5-4991-A1FE-680FE1F66352}" srcOrd="0" destOrd="0" presId="urn:microsoft.com/office/officeart/2016/7/layout/VerticalSolidActionList"/>
    <dgm:cxn modelId="{B79BA4F5-3B25-4478-896D-BB970DF76028}" srcId="{D42DD408-701C-468D-98B8-25CB381E4056}" destId="{F5AF2871-437E-47FD-B979-7DFD82B376BF}" srcOrd="0" destOrd="0" parTransId="{F1375D99-DBC0-4E05-AD73-77E0B5D1D806}" sibTransId="{0779C2C8-3A78-443F-9F6B-5EF09B273587}"/>
    <dgm:cxn modelId="{2ED988F7-247F-42D6-A233-65A8287A9D2F}" srcId="{A6308529-5075-4438-9258-41327F1CBE25}" destId="{D970B534-F90F-4916-8E1D-B970EF1B896C}" srcOrd="4" destOrd="0" parTransId="{B0B3C6F1-986A-4A95-A75F-C16E3DE57F3C}" sibTransId="{9E300959-14F4-49AC-BA23-C17AACDAE5FC}"/>
    <dgm:cxn modelId="{1DCECFF7-3E9D-4A21-A85C-B0925AA53F0B}" srcId="{A6308529-5075-4438-9258-41327F1CBE25}" destId="{B430210D-734B-48BC-9EED-B2394113A9ED}" srcOrd="1" destOrd="0" parTransId="{F7CD4479-8CF7-4E43-8380-BE999527C450}" sibTransId="{F4DB7125-8F12-49B8-B25F-9222F832BA0E}"/>
    <dgm:cxn modelId="{52F071F9-5F93-43CE-B90D-C28B0CED2EBA}" type="presOf" srcId="{8421451E-B250-4023-81A6-38968E4AA311}" destId="{13A4E529-7B7B-4BA2-AED6-453D43BED80D}" srcOrd="0" destOrd="0" presId="urn:microsoft.com/office/officeart/2016/7/layout/VerticalSolidActionList"/>
    <dgm:cxn modelId="{3E6EF452-6DBA-4305-9742-2D84B648DB4A}" type="presParOf" srcId="{75D62686-B46C-4C17-963B-338B6333A457}" destId="{730BD33D-9275-49D2-AF49-8409104BD228}" srcOrd="0" destOrd="0" presId="urn:microsoft.com/office/officeart/2016/7/layout/VerticalSolidActionList"/>
    <dgm:cxn modelId="{EA2A8A8D-E5C3-47DB-A36B-6386B7EDD0A9}" type="presParOf" srcId="{730BD33D-9275-49D2-AF49-8409104BD228}" destId="{ED67846F-EC23-4129-AA6E-4DAE60C0B9AE}" srcOrd="0" destOrd="0" presId="urn:microsoft.com/office/officeart/2016/7/layout/VerticalSolidActionList"/>
    <dgm:cxn modelId="{DC581413-897D-4C2E-95B7-E0018C8BF8FD}" type="presParOf" srcId="{730BD33D-9275-49D2-AF49-8409104BD228}" destId="{C1ED8FC7-1BE1-46FD-94AF-A8C1957E97E9}" srcOrd="1" destOrd="0" presId="urn:microsoft.com/office/officeart/2016/7/layout/VerticalSolidActionList"/>
    <dgm:cxn modelId="{D458E0D0-0063-45DA-9E1C-42AE237D5709}" type="presParOf" srcId="{75D62686-B46C-4C17-963B-338B6333A457}" destId="{B172E298-243F-4B18-875C-C4F4B25D9A1D}" srcOrd="1" destOrd="0" presId="urn:microsoft.com/office/officeart/2016/7/layout/VerticalSolidActionList"/>
    <dgm:cxn modelId="{8DA68DF9-A50C-4375-B749-F1258DB412F7}" type="presParOf" srcId="{75D62686-B46C-4C17-963B-338B6333A457}" destId="{93077DB7-F084-4ABA-8EF6-574E3A322162}" srcOrd="2" destOrd="0" presId="urn:microsoft.com/office/officeart/2016/7/layout/VerticalSolidActionList"/>
    <dgm:cxn modelId="{B43BDF3B-AB01-429E-B152-0ECF632A58F1}" type="presParOf" srcId="{93077DB7-F084-4ABA-8EF6-574E3A322162}" destId="{EF1CFC22-80EF-497C-A125-56B180418EAC}" srcOrd="0" destOrd="0" presId="urn:microsoft.com/office/officeart/2016/7/layout/VerticalSolidActionList"/>
    <dgm:cxn modelId="{3314CFFB-6AC7-4C70-845F-8B2B882493B3}" type="presParOf" srcId="{93077DB7-F084-4ABA-8EF6-574E3A322162}" destId="{13A4E529-7B7B-4BA2-AED6-453D43BED80D}" srcOrd="1" destOrd="0" presId="urn:microsoft.com/office/officeart/2016/7/layout/VerticalSolidActionList"/>
    <dgm:cxn modelId="{447FF05D-2C69-4B65-819C-D82144004352}" type="presParOf" srcId="{75D62686-B46C-4C17-963B-338B6333A457}" destId="{483A2C22-BBC9-4485-81E7-102608FD3A88}" srcOrd="3" destOrd="0" presId="urn:microsoft.com/office/officeart/2016/7/layout/VerticalSolidActionList"/>
    <dgm:cxn modelId="{A1A44BE4-5143-43B5-9D05-E3F5E8CA0F4D}" type="presParOf" srcId="{75D62686-B46C-4C17-963B-338B6333A457}" destId="{A3EB4A87-72C2-4348-8BD8-F9B360C04990}" srcOrd="4" destOrd="0" presId="urn:microsoft.com/office/officeart/2016/7/layout/VerticalSolidActionList"/>
    <dgm:cxn modelId="{207F2D50-70AF-43B4-A6C3-1C834028992F}" type="presParOf" srcId="{A3EB4A87-72C2-4348-8BD8-F9B360C04990}" destId="{4CDC7C76-9DB5-4991-A1FE-680FE1F66352}" srcOrd="0" destOrd="0" presId="urn:microsoft.com/office/officeart/2016/7/layout/VerticalSolidActionList"/>
    <dgm:cxn modelId="{8454D0F8-D9E3-470B-95C8-D368D6951E60}" type="presParOf" srcId="{A3EB4A87-72C2-4348-8BD8-F9B360C04990}" destId="{D527F831-7E60-4539-8BDC-0ACFE27DF55D}" srcOrd="1" destOrd="0" presId="urn:microsoft.com/office/officeart/2016/7/layout/VerticalSolidActionList"/>
    <dgm:cxn modelId="{B7155315-811A-4AC0-98DC-058BD4627D1A}" type="presParOf" srcId="{75D62686-B46C-4C17-963B-338B6333A457}" destId="{E0489156-F46E-45DB-9722-F74869DFCA3C}" srcOrd="5" destOrd="0" presId="urn:microsoft.com/office/officeart/2016/7/layout/VerticalSolidActionList"/>
    <dgm:cxn modelId="{D06963ED-420A-4E4E-BC55-1C2140B7A2D2}" type="presParOf" srcId="{75D62686-B46C-4C17-963B-338B6333A457}" destId="{20ED9E93-47A4-450F-B451-32BC637F5A75}" srcOrd="6" destOrd="0" presId="urn:microsoft.com/office/officeart/2016/7/layout/VerticalSolidActionList"/>
    <dgm:cxn modelId="{DBD2EAAA-696C-4858-B059-9FD88E9FEF1A}" type="presParOf" srcId="{20ED9E93-47A4-450F-B451-32BC637F5A75}" destId="{CE43A996-CA8F-45B2-8837-44C16EE10594}" srcOrd="0" destOrd="0" presId="urn:microsoft.com/office/officeart/2016/7/layout/VerticalSolidActionList"/>
    <dgm:cxn modelId="{837C6E4F-912F-4088-989E-2187D83B4327}" type="presParOf" srcId="{20ED9E93-47A4-450F-B451-32BC637F5A75}" destId="{D67288AC-8A5C-4E5D-8F64-EE349362B14B}" srcOrd="1" destOrd="0" presId="urn:microsoft.com/office/officeart/2016/7/layout/VerticalSolidActionList"/>
    <dgm:cxn modelId="{C1C0F92F-5B02-46F8-B361-18CAD47DFCE8}" type="presParOf" srcId="{75D62686-B46C-4C17-963B-338B6333A457}" destId="{77CAC504-1835-4C7B-ACB2-AF6BA30DEFEA}" srcOrd="7" destOrd="0" presId="urn:microsoft.com/office/officeart/2016/7/layout/VerticalSolidActionList"/>
    <dgm:cxn modelId="{090B11A4-AA36-4C73-AC53-8065F87C0829}" type="presParOf" srcId="{75D62686-B46C-4C17-963B-338B6333A457}" destId="{AB741598-0A46-41CF-9CDB-5F31CB8F6798}" srcOrd="8" destOrd="0" presId="urn:microsoft.com/office/officeart/2016/7/layout/VerticalSolidActionList"/>
    <dgm:cxn modelId="{DFC24FB7-5C05-4E87-8010-8254A6E19FD9}" type="presParOf" srcId="{AB741598-0A46-41CF-9CDB-5F31CB8F6798}" destId="{F9F46BB6-A7ED-46B9-873E-65C27AF99566}" srcOrd="0" destOrd="0" presId="urn:microsoft.com/office/officeart/2016/7/layout/VerticalSolidActionList"/>
    <dgm:cxn modelId="{48689D41-9E55-4AF7-95DE-31871600C83C}" type="presParOf" srcId="{AB741598-0A46-41CF-9CDB-5F31CB8F6798}" destId="{1430C517-542E-442E-8F47-7094547953E3}" srcOrd="1" destOrd="0" presId="urn:microsoft.com/office/officeart/2016/7/layout/VerticalSolidActionList"/>
    <dgm:cxn modelId="{B3EF4A60-AE98-4CAC-933A-50B4AA1886F7}" type="presParOf" srcId="{75D62686-B46C-4C17-963B-338B6333A457}" destId="{57D9BEC6-14E6-4A6F-94DA-B43F75810E85}" srcOrd="9" destOrd="0" presId="urn:microsoft.com/office/officeart/2016/7/layout/VerticalSolidActionList"/>
    <dgm:cxn modelId="{786D5CEB-D585-4A74-8A6F-5BAE90C56B86}" type="presParOf" srcId="{75D62686-B46C-4C17-963B-338B6333A457}" destId="{684B9413-8B1A-424F-9E1C-1D68C6177FDB}" srcOrd="10" destOrd="0" presId="urn:microsoft.com/office/officeart/2016/7/layout/VerticalSolidActionList"/>
    <dgm:cxn modelId="{5AF59D97-A6C3-4CBD-992E-6BEB258D2A41}" type="presParOf" srcId="{684B9413-8B1A-424F-9E1C-1D68C6177FDB}" destId="{80B99CF5-90E1-4237-B636-E184576DFFE7}" srcOrd="0" destOrd="0" presId="urn:microsoft.com/office/officeart/2016/7/layout/VerticalSolidActionList"/>
    <dgm:cxn modelId="{D49EF135-7C7D-480D-A3C3-EC9F81C575C6}" type="presParOf" srcId="{684B9413-8B1A-424F-9E1C-1D68C6177FDB}" destId="{16B0C2F2-8B03-44B7-8A87-393E2F356BEA}"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48409-3A92-4982-B928-C57B911D23C7}"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7C3FDAC5-F8D5-4D59-AD69-3C70EEB5AED9}">
      <dgm:prSet/>
      <dgm:spPr/>
      <dgm:t>
        <a:bodyPr/>
        <a:lstStyle/>
        <a:p>
          <a:r>
            <a:rPr lang="en-US" dirty="0"/>
            <a:t>2019 Governing Board Candidates</a:t>
          </a:r>
        </a:p>
      </dgm:t>
    </dgm:pt>
    <dgm:pt modelId="{336F57E9-A06C-43F8-83B8-5CEC6540B6ED}" type="parTrans" cxnId="{8755A70C-BCFD-4116-98F2-C3A7D4CC4539}">
      <dgm:prSet/>
      <dgm:spPr/>
      <dgm:t>
        <a:bodyPr/>
        <a:lstStyle/>
        <a:p>
          <a:endParaRPr lang="en-US"/>
        </a:p>
      </dgm:t>
    </dgm:pt>
    <dgm:pt modelId="{B9BED69D-C2A9-464B-823E-235A9C4F32DD}" type="sibTrans" cxnId="{8755A70C-BCFD-4116-98F2-C3A7D4CC4539}">
      <dgm:prSet/>
      <dgm:spPr/>
      <dgm:t>
        <a:bodyPr/>
        <a:lstStyle/>
        <a:p>
          <a:endParaRPr lang="en-US"/>
        </a:p>
      </dgm:t>
    </dgm:pt>
    <dgm:pt modelId="{A5E8FF40-5A0A-4FC1-B4FE-56D06904C3C5}" type="pres">
      <dgm:prSet presAssocID="{BE748409-3A92-4982-B928-C57B911D23C7}" presName="Name0" presStyleCnt="0">
        <dgm:presLayoutVars>
          <dgm:dir/>
          <dgm:animLvl val="lvl"/>
          <dgm:resizeHandles val="exact"/>
        </dgm:presLayoutVars>
      </dgm:prSet>
      <dgm:spPr/>
    </dgm:pt>
    <dgm:pt modelId="{BCEA91C9-E868-48E8-B732-4C7F2E7C0DEA}" type="pres">
      <dgm:prSet presAssocID="{7C3FDAC5-F8D5-4D59-AD69-3C70EEB5AED9}" presName="boxAndChildren" presStyleCnt="0"/>
      <dgm:spPr/>
    </dgm:pt>
    <dgm:pt modelId="{1FAAFB58-29D1-45D9-B834-90BC28E6916F}" type="pres">
      <dgm:prSet presAssocID="{7C3FDAC5-F8D5-4D59-AD69-3C70EEB5AED9}" presName="parentTextBox" presStyleLbl="node1" presStyleIdx="0" presStyleCnt="1"/>
      <dgm:spPr/>
    </dgm:pt>
  </dgm:ptLst>
  <dgm:cxnLst>
    <dgm:cxn modelId="{8755A70C-BCFD-4116-98F2-C3A7D4CC4539}" srcId="{BE748409-3A92-4982-B928-C57B911D23C7}" destId="{7C3FDAC5-F8D5-4D59-AD69-3C70EEB5AED9}" srcOrd="0" destOrd="0" parTransId="{336F57E9-A06C-43F8-83B8-5CEC6540B6ED}" sibTransId="{B9BED69D-C2A9-464B-823E-235A9C4F32DD}"/>
    <dgm:cxn modelId="{B09EB53C-B1FF-4512-83E3-567415D5D6BC}" type="presOf" srcId="{BE748409-3A92-4982-B928-C57B911D23C7}" destId="{A5E8FF40-5A0A-4FC1-B4FE-56D06904C3C5}" srcOrd="0" destOrd="0" presId="urn:microsoft.com/office/officeart/2005/8/layout/process4"/>
    <dgm:cxn modelId="{55053451-3EE4-4440-B0FD-929CA8657AA9}" type="presOf" srcId="{7C3FDAC5-F8D5-4D59-AD69-3C70EEB5AED9}" destId="{1FAAFB58-29D1-45D9-B834-90BC28E6916F}" srcOrd="0" destOrd="0" presId="urn:microsoft.com/office/officeart/2005/8/layout/process4"/>
    <dgm:cxn modelId="{B38840E7-EC1A-4683-A7A0-9FEF8E0CDE5A}" type="presParOf" srcId="{A5E8FF40-5A0A-4FC1-B4FE-56D06904C3C5}" destId="{BCEA91C9-E868-48E8-B732-4C7F2E7C0DEA}" srcOrd="0" destOrd="0" presId="urn:microsoft.com/office/officeart/2005/8/layout/process4"/>
    <dgm:cxn modelId="{DA1CB06A-22C5-4BBB-A90C-4B143054FE31}" type="presParOf" srcId="{BCEA91C9-E868-48E8-B732-4C7F2E7C0DEA}" destId="{1FAAFB58-29D1-45D9-B834-90BC28E6916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B13ED-1C6B-48EF-80BB-ECB6E07AA45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E92D6B6-9544-4D83-AD7E-3D616D775875}">
      <dgm:prSet/>
      <dgm:spPr/>
      <dgm:t>
        <a:bodyPr/>
        <a:lstStyle/>
        <a:p>
          <a:pPr>
            <a:lnSpc>
              <a:spcPct val="100000"/>
            </a:lnSpc>
          </a:pPr>
          <a:r>
            <a:rPr lang="en-US"/>
            <a:t>Internet Resources:</a:t>
          </a:r>
        </a:p>
      </dgm:t>
    </dgm:pt>
    <dgm:pt modelId="{273D9B1B-F03A-4234-8EFC-8A1C240BCB0F}" type="parTrans" cxnId="{ECF9E737-A052-4BB8-93ED-CA57FCD463E0}">
      <dgm:prSet/>
      <dgm:spPr/>
      <dgm:t>
        <a:bodyPr/>
        <a:lstStyle/>
        <a:p>
          <a:endParaRPr lang="en-US"/>
        </a:p>
      </dgm:t>
    </dgm:pt>
    <dgm:pt modelId="{AC9DA7FE-8449-4847-8F74-275036D36422}" type="sibTrans" cxnId="{ECF9E737-A052-4BB8-93ED-CA57FCD463E0}">
      <dgm:prSet/>
      <dgm:spPr/>
      <dgm:t>
        <a:bodyPr/>
        <a:lstStyle/>
        <a:p>
          <a:endParaRPr lang="en-US"/>
        </a:p>
      </dgm:t>
    </dgm:pt>
    <dgm:pt modelId="{AD324A71-EB74-42B6-BACC-86D9BFE197CB}">
      <dgm:prSet custT="1"/>
      <dgm:spPr/>
      <dgm:t>
        <a:bodyPr/>
        <a:lstStyle/>
        <a:p>
          <a:pPr>
            <a:lnSpc>
              <a:spcPct val="100000"/>
            </a:lnSpc>
          </a:pPr>
          <a:r>
            <a:rPr lang="en-US" sz="1400" b="1" dirty="0"/>
            <a:t>CHP- </a:t>
          </a:r>
          <a:r>
            <a:rPr lang="en-US" sz="1200" dirty="0">
              <a:hlinkClick xmlns:r="http://schemas.openxmlformats.org/officeDocument/2006/relationships" r:id="rId1"/>
            </a:rPr>
            <a:t>https://www.ppchp.org/programs/continuum-of-care/</a:t>
          </a:r>
          <a:r>
            <a:rPr lang="en-US" sz="1200" dirty="0"/>
            <a:t> </a:t>
          </a:r>
        </a:p>
      </dgm:t>
    </dgm:pt>
    <dgm:pt modelId="{291CF02E-531E-43F0-A025-829F44F6D58F}" type="parTrans" cxnId="{119957E4-ACF7-4A75-BF47-A7F2BD9CE65C}">
      <dgm:prSet/>
      <dgm:spPr/>
      <dgm:t>
        <a:bodyPr/>
        <a:lstStyle/>
        <a:p>
          <a:endParaRPr lang="en-US"/>
        </a:p>
      </dgm:t>
    </dgm:pt>
    <dgm:pt modelId="{53AA3A8C-5850-49D0-AA4A-0A25C1983AAF}" type="sibTrans" cxnId="{119957E4-ACF7-4A75-BF47-A7F2BD9CE65C}">
      <dgm:prSet/>
      <dgm:spPr/>
      <dgm:t>
        <a:bodyPr/>
        <a:lstStyle/>
        <a:p>
          <a:endParaRPr lang="en-US"/>
        </a:p>
      </dgm:t>
    </dgm:pt>
    <dgm:pt modelId="{14CE22F3-6F18-4E32-BA6B-842093223FA6}">
      <dgm:prSet custT="1"/>
      <dgm:spPr/>
      <dgm:t>
        <a:bodyPr/>
        <a:lstStyle/>
        <a:p>
          <a:pPr>
            <a:lnSpc>
              <a:spcPct val="100000"/>
            </a:lnSpc>
          </a:pPr>
          <a:r>
            <a:rPr lang="en-US" sz="1400" b="1" dirty="0" err="1"/>
            <a:t>HelpCOS</a:t>
          </a:r>
          <a:r>
            <a:rPr lang="en-US" sz="1400" b="1" dirty="0"/>
            <a:t> -</a:t>
          </a:r>
          <a:r>
            <a:rPr lang="en-US" sz="1200" dirty="0"/>
            <a:t> </a:t>
          </a:r>
          <a:r>
            <a:rPr lang="en-US" sz="1200" dirty="0">
              <a:hlinkClick xmlns:r="http://schemas.openxmlformats.org/officeDocument/2006/relationships" r:id="rId2"/>
            </a:rPr>
            <a:t>https://coloradosprings.gov/helpcos</a:t>
          </a:r>
          <a:r>
            <a:rPr lang="en-US" sz="1200" dirty="0"/>
            <a:t> </a:t>
          </a:r>
        </a:p>
      </dgm:t>
    </dgm:pt>
    <dgm:pt modelId="{BB14DF1F-82ED-47B6-96EA-F26816A21000}" type="parTrans" cxnId="{31D997AF-2956-4F7F-ADED-3AC2E345ED76}">
      <dgm:prSet/>
      <dgm:spPr/>
      <dgm:t>
        <a:bodyPr/>
        <a:lstStyle/>
        <a:p>
          <a:endParaRPr lang="en-US"/>
        </a:p>
      </dgm:t>
    </dgm:pt>
    <dgm:pt modelId="{ADE2E6DA-6902-48DF-9EBC-5FD923466285}" type="sibTrans" cxnId="{31D997AF-2956-4F7F-ADED-3AC2E345ED76}">
      <dgm:prSet/>
      <dgm:spPr/>
      <dgm:t>
        <a:bodyPr/>
        <a:lstStyle/>
        <a:p>
          <a:endParaRPr lang="en-US"/>
        </a:p>
      </dgm:t>
    </dgm:pt>
    <dgm:pt modelId="{079B7BEB-93D2-45A5-8CF7-3EFAFB0F032D}">
      <dgm:prSet custT="1"/>
      <dgm:spPr/>
      <dgm:t>
        <a:bodyPr/>
        <a:lstStyle/>
        <a:p>
          <a:pPr>
            <a:lnSpc>
              <a:spcPct val="100000"/>
            </a:lnSpc>
          </a:pPr>
          <a:r>
            <a:rPr lang="en-US" sz="1400" b="1" dirty="0"/>
            <a:t>HUD </a:t>
          </a:r>
          <a:r>
            <a:rPr lang="en-US" sz="1200" dirty="0"/>
            <a:t>- </a:t>
          </a:r>
          <a:r>
            <a:rPr lang="en-US" sz="1200" dirty="0">
              <a:hlinkClick xmlns:r="http://schemas.openxmlformats.org/officeDocument/2006/relationships" r:id="rId3"/>
            </a:rPr>
            <a:t>https://www.hudexchange.info/programs/coc/</a:t>
          </a:r>
          <a:r>
            <a:rPr lang="en-US" sz="1200" dirty="0"/>
            <a:t> </a:t>
          </a:r>
        </a:p>
      </dgm:t>
    </dgm:pt>
    <dgm:pt modelId="{71FA74B0-ACA1-4462-864D-AF0A69BFA0D7}" type="parTrans" cxnId="{7D404E48-92F3-455B-BC27-1CDF3D4DC12C}">
      <dgm:prSet/>
      <dgm:spPr/>
      <dgm:t>
        <a:bodyPr/>
        <a:lstStyle/>
        <a:p>
          <a:endParaRPr lang="en-US"/>
        </a:p>
      </dgm:t>
    </dgm:pt>
    <dgm:pt modelId="{E375F38C-832E-4A2D-A18A-31A34A401B52}" type="sibTrans" cxnId="{7D404E48-92F3-455B-BC27-1CDF3D4DC12C}">
      <dgm:prSet/>
      <dgm:spPr/>
      <dgm:t>
        <a:bodyPr/>
        <a:lstStyle/>
        <a:p>
          <a:endParaRPr lang="en-US"/>
        </a:p>
      </dgm:t>
    </dgm:pt>
    <dgm:pt modelId="{BC0A5075-4E7A-4166-84F7-9CBBC47AB6D8}">
      <dgm:prSet/>
      <dgm:spPr/>
      <dgm:t>
        <a:bodyPr/>
        <a:lstStyle/>
        <a:p>
          <a:pPr>
            <a:lnSpc>
              <a:spcPct val="100000"/>
            </a:lnSpc>
          </a:pPr>
          <a:r>
            <a:rPr lang="en-US"/>
            <a:t>Jennifer Mariano, </a:t>
          </a:r>
        </a:p>
        <a:p>
          <a:pPr>
            <a:lnSpc>
              <a:spcPct val="100000"/>
            </a:lnSpc>
          </a:pPr>
          <a:r>
            <a:rPr lang="en-US"/>
            <a:t>PPCoC Program Manager</a:t>
          </a:r>
        </a:p>
      </dgm:t>
    </dgm:pt>
    <dgm:pt modelId="{055C4A56-198E-48F8-A1D7-FF2E9B3E5514}" type="parTrans" cxnId="{085E2FEE-C482-495B-B3F8-66F2BE0BB504}">
      <dgm:prSet/>
      <dgm:spPr/>
      <dgm:t>
        <a:bodyPr/>
        <a:lstStyle/>
        <a:p>
          <a:endParaRPr lang="en-US"/>
        </a:p>
      </dgm:t>
    </dgm:pt>
    <dgm:pt modelId="{B5E29F8E-6167-4072-ADE1-FFFF0E460BAC}" type="sibTrans" cxnId="{085E2FEE-C482-495B-B3F8-66F2BE0BB504}">
      <dgm:prSet/>
      <dgm:spPr/>
      <dgm:t>
        <a:bodyPr/>
        <a:lstStyle/>
        <a:p>
          <a:endParaRPr lang="en-US"/>
        </a:p>
      </dgm:t>
    </dgm:pt>
    <dgm:pt modelId="{19CDF19B-50B0-4522-B713-198C8CC56316}">
      <dgm:prSet/>
      <dgm:spPr/>
      <dgm:t>
        <a:bodyPr/>
        <a:lstStyle/>
        <a:p>
          <a:pPr>
            <a:lnSpc>
              <a:spcPct val="100000"/>
            </a:lnSpc>
          </a:pPr>
          <a:r>
            <a:rPr lang="en-US" b="1" dirty="0"/>
            <a:t>Community Health Partnership</a:t>
          </a:r>
        </a:p>
      </dgm:t>
    </dgm:pt>
    <dgm:pt modelId="{E11785C1-7F0D-42E8-A9EA-E67F54EBB703}" type="parTrans" cxnId="{869977C2-88CD-4542-8CDB-528AF309B9E2}">
      <dgm:prSet/>
      <dgm:spPr/>
      <dgm:t>
        <a:bodyPr/>
        <a:lstStyle/>
        <a:p>
          <a:endParaRPr lang="en-US"/>
        </a:p>
      </dgm:t>
    </dgm:pt>
    <dgm:pt modelId="{32E8962B-8797-4D01-B19E-91B2FAFA89D6}" type="sibTrans" cxnId="{869977C2-88CD-4542-8CDB-528AF309B9E2}">
      <dgm:prSet/>
      <dgm:spPr/>
      <dgm:t>
        <a:bodyPr/>
        <a:lstStyle/>
        <a:p>
          <a:endParaRPr lang="en-US"/>
        </a:p>
      </dgm:t>
    </dgm:pt>
    <dgm:pt modelId="{F5FA5A70-65D3-49CD-A8E4-2CE9F28D8964}">
      <dgm:prSet/>
      <dgm:spPr/>
      <dgm:t>
        <a:bodyPr/>
        <a:lstStyle/>
        <a:p>
          <a:pPr>
            <a:lnSpc>
              <a:spcPct val="100000"/>
            </a:lnSpc>
          </a:pPr>
          <a:r>
            <a:rPr lang="en-US">
              <a:hlinkClick xmlns:r="http://schemas.openxmlformats.org/officeDocument/2006/relationships" r:id="rId4"/>
            </a:rPr>
            <a:t>jennifer.mariano@ppchp.org</a:t>
          </a:r>
          <a:endParaRPr lang="en-US"/>
        </a:p>
      </dgm:t>
    </dgm:pt>
    <dgm:pt modelId="{6669A3BC-7C81-4C7E-B4E6-70385EA21C01}" type="parTrans" cxnId="{798B0096-E45D-4228-BFE6-1666A8BD36E0}">
      <dgm:prSet/>
      <dgm:spPr/>
      <dgm:t>
        <a:bodyPr/>
        <a:lstStyle/>
        <a:p>
          <a:endParaRPr lang="en-US"/>
        </a:p>
      </dgm:t>
    </dgm:pt>
    <dgm:pt modelId="{86A72173-066B-4196-8089-A8EE56CA8CD9}" type="sibTrans" cxnId="{798B0096-E45D-4228-BFE6-1666A8BD36E0}">
      <dgm:prSet/>
      <dgm:spPr/>
      <dgm:t>
        <a:bodyPr/>
        <a:lstStyle/>
        <a:p>
          <a:endParaRPr lang="en-US"/>
        </a:p>
      </dgm:t>
    </dgm:pt>
    <dgm:pt modelId="{C2A77F1C-3B06-4483-A0D3-70DE93610CDD}" type="pres">
      <dgm:prSet presAssocID="{3AEB13ED-1C6B-48EF-80BB-ECB6E07AA457}" presName="root" presStyleCnt="0">
        <dgm:presLayoutVars>
          <dgm:dir/>
          <dgm:resizeHandles val="exact"/>
        </dgm:presLayoutVars>
      </dgm:prSet>
      <dgm:spPr/>
    </dgm:pt>
    <dgm:pt modelId="{9963F66D-F476-47A8-AB37-E9C2FB6CE762}" type="pres">
      <dgm:prSet presAssocID="{AE92D6B6-9544-4D83-AD7E-3D616D775875}" presName="compNode" presStyleCnt="0"/>
      <dgm:spPr/>
    </dgm:pt>
    <dgm:pt modelId="{A688D4B9-6D08-4F71-A0FD-A4A0E2823F7D}" type="pres">
      <dgm:prSet presAssocID="{AE92D6B6-9544-4D83-AD7E-3D616D775875}" presName="bgRect" presStyleLbl="bgShp" presStyleIdx="0" presStyleCnt="2"/>
      <dgm:spPr/>
    </dgm:pt>
    <dgm:pt modelId="{AADDD3B5-FB6E-435C-B026-5AC6BDEBE2C2}" type="pres">
      <dgm:prSet presAssocID="{AE92D6B6-9544-4D83-AD7E-3D616D775875}" presName="iconRect" presStyleLbl="node1" presStyleIdx="0"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84252435-6050-43C6-8ED4-2EC0F14911AB}" type="pres">
      <dgm:prSet presAssocID="{AE92D6B6-9544-4D83-AD7E-3D616D775875}" presName="spaceRect" presStyleCnt="0"/>
      <dgm:spPr/>
    </dgm:pt>
    <dgm:pt modelId="{7C59E755-64CD-4A0C-83BE-C8188B596D37}" type="pres">
      <dgm:prSet presAssocID="{AE92D6B6-9544-4D83-AD7E-3D616D775875}" presName="parTx" presStyleLbl="revTx" presStyleIdx="0" presStyleCnt="4">
        <dgm:presLayoutVars>
          <dgm:chMax val="0"/>
          <dgm:chPref val="0"/>
        </dgm:presLayoutVars>
      </dgm:prSet>
      <dgm:spPr/>
    </dgm:pt>
    <dgm:pt modelId="{55782C4C-67C8-410B-BD68-004DEB157808}" type="pres">
      <dgm:prSet presAssocID="{AE92D6B6-9544-4D83-AD7E-3D616D775875}" presName="desTx" presStyleLbl="revTx" presStyleIdx="1" presStyleCnt="4">
        <dgm:presLayoutVars/>
      </dgm:prSet>
      <dgm:spPr/>
    </dgm:pt>
    <dgm:pt modelId="{662648EB-FF25-4262-A64B-804B3B3BA6CC}" type="pres">
      <dgm:prSet presAssocID="{AC9DA7FE-8449-4847-8F74-275036D36422}" presName="sibTrans" presStyleCnt="0"/>
      <dgm:spPr/>
    </dgm:pt>
    <dgm:pt modelId="{23178056-D88E-4502-BDB3-7FCF0EFE6F10}" type="pres">
      <dgm:prSet presAssocID="{BC0A5075-4E7A-4166-84F7-9CBBC47AB6D8}" presName="compNode" presStyleCnt="0"/>
      <dgm:spPr/>
    </dgm:pt>
    <dgm:pt modelId="{25B61B34-A746-431A-8A35-F4837161D254}" type="pres">
      <dgm:prSet presAssocID="{BC0A5075-4E7A-4166-84F7-9CBBC47AB6D8}" presName="bgRect" presStyleLbl="bgShp" presStyleIdx="1" presStyleCnt="2"/>
      <dgm:spPr/>
    </dgm:pt>
    <dgm:pt modelId="{36E85D69-1344-4C7C-8C6B-16DDD48C4100}" type="pres">
      <dgm:prSet presAssocID="{BC0A5075-4E7A-4166-84F7-9CBBC47AB6D8}" presName="iconRect" presStyleLbl="node1" presStyleIdx="1" presStyleCnt="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043AEC2D-06BE-46FC-B15B-B24ADA83DD3A}" type="pres">
      <dgm:prSet presAssocID="{BC0A5075-4E7A-4166-84F7-9CBBC47AB6D8}" presName="spaceRect" presStyleCnt="0"/>
      <dgm:spPr/>
    </dgm:pt>
    <dgm:pt modelId="{E6B94F22-19E2-49E5-ABDC-6F585D74140C}" type="pres">
      <dgm:prSet presAssocID="{BC0A5075-4E7A-4166-84F7-9CBBC47AB6D8}" presName="parTx" presStyleLbl="revTx" presStyleIdx="2" presStyleCnt="4">
        <dgm:presLayoutVars>
          <dgm:chMax val="0"/>
          <dgm:chPref val="0"/>
        </dgm:presLayoutVars>
      </dgm:prSet>
      <dgm:spPr/>
    </dgm:pt>
    <dgm:pt modelId="{1A53CDD3-928F-4170-AE67-3AF68F185948}" type="pres">
      <dgm:prSet presAssocID="{BC0A5075-4E7A-4166-84F7-9CBBC47AB6D8}" presName="desTx" presStyleLbl="revTx" presStyleIdx="3" presStyleCnt="4">
        <dgm:presLayoutVars/>
      </dgm:prSet>
      <dgm:spPr/>
    </dgm:pt>
  </dgm:ptLst>
  <dgm:cxnLst>
    <dgm:cxn modelId="{A9527B18-53C2-4360-91BD-EE457A2B8129}" type="presOf" srcId="{BC0A5075-4E7A-4166-84F7-9CBBC47AB6D8}" destId="{E6B94F22-19E2-49E5-ABDC-6F585D74140C}" srcOrd="0" destOrd="0" presId="urn:microsoft.com/office/officeart/2018/2/layout/IconVerticalSolidList"/>
    <dgm:cxn modelId="{496DC31C-3B1C-4E02-B8C5-729050692AEA}" type="presOf" srcId="{14CE22F3-6F18-4E32-BA6B-842093223FA6}" destId="{55782C4C-67C8-410B-BD68-004DEB157808}" srcOrd="0" destOrd="1" presId="urn:microsoft.com/office/officeart/2018/2/layout/IconVerticalSolidList"/>
    <dgm:cxn modelId="{985AE320-112D-4E35-B39E-8B508E4753DF}" type="presOf" srcId="{AE92D6B6-9544-4D83-AD7E-3D616D775875}" destId="{7C59E755-64CD-4A0C-83BE-C8188B596D37}" srcOrd="0" destOrd="0" presId="urn:microsoft.com/office/officeart/2018/2/layout/IconVerticalSolidList"/>
    <dgm:cxn modelId="{F24D102E-1D5D-4941-B24B-CF245E7E02B9}" type="presOf" srcId="{079B7BEB-93D2-45A5-8CF7-3EFAFB0F032D}" destId="{55782C4C-67C8-410B-BD68-004DEB157808}" srcOrd="0" destOrd="2" presId="urn:microsoft.com/office/officeart/2018/2/layout/IconVerticalSolidList"/>
    <dgm:cxn modelId="{ECF9E737-A052-4BB8-93ED-CA57FCD463E0}" srcId="{3AEB13ED-1C6B-48EF-80BB-ECB6E07AA457}" destId="{AE92D6B6-9544-4D83-AD7E-3D616D775875}" srcOrd="0" destOrd="0" parTransId="{273D9B1B-F03A-4234-8EFC-8A1C240BCB0F}" sibTransId="{AC9DA7FE-8449-4847-8F74-275036D36422}"/>
    <dgm:cxn modelId="{7D404E48-92F3-455B-BC27-1CDF3D4DC12C}" srcId="{AE92D6B6-9544-4D83-AD7E-3D616D775875}" destId="{079B7BEB-93D2-45A5-8CF7-3EFAFB0F032D}" srcOrd="2" destOrd="0" parTransId="{71FA74B0-ACA1-4462-864D-AF0A69BFA0D7}" sibTransId="{E375F38C-832E-4A2D-A18A-31A34A401B52}"/>
    <dgm:cxn modelId="{D12A0A76-2EBE-4035-89AF-5E063193F004}" type="presOf" srcId="{3AEB13ED-1C6B-48EF-80BB-ECB6E07AA457}" destId="{C2A77F1C-3B06-4483-A0D3-70DE93610CDD}" srcOrd="0" destOrd="0" presId="urn:microsoft.com/office/officeart/2018/2/layout/IconVerticalSolidList"/>
    <dgm:cxn modelId="{798B0096-E45D-4228-BFE6-1666A8BD36E0}" srcId="{BC0A5075-4E7A-4166-84F7-9CBBC47AB6D8}" destId="{F5FA5A70-65D3-49CD-A8E4-2CE9F28D8964}" srcOrd="1" destOrd="0" parTransId="{6669A3BC-7C81-4C7E-B4E6-70385EA21C01}" sibTransId="{86A72173-066B-4196-8089-A8EE56CA8CD9}"/>
    <dgm:cxn modelId="{6F12A29E-54DF-45BB-A0E2-1668225AB720}" type="presOf" srcId="{AD324A71-EB74-42B6-BACC-86D9BFE197CB}" destId="{55782C4C-67C8-410B-BD68-004DEB157808}" srcOrd="0" destOrd="0" presId="urn:microsoft.com/office/officeart/2018/2/layout/IconVerticalSolidList"/>
    <dgm:cxn modelId="{F00AAFAC-EC9D-475F-8EDB-15F6DB83CE04}" type="presOf" srcId="{F5FA5A70-65D3-49CD-A8E4-2CE9F28D8964}" destId="{1A53CDD3-928F-4170-AE67-3AF68F185948}" srcOrd="0" destOrd="1" presId="urn:microsoft.com/office/officeart/2018/2/layout/IconVerticalSolidList"/>
    <dgm:cxn modelId="{31D997AF-2956-4F7F-ADED-3AC2E345ED76}" srcId="{AE92D6B6-9544-4D83-AD7E-3D616D775875}" destId="{14CE22F3-6F18-4E32-BA6B-842093223FA6}" srcOrd="1" destOrd="0" parTransId="{BB14DF1F-82ED-47B6-96EA-F26816A21000}" sibTransId="{ADE2E6DA-6902-48DF-9EBC-5FD923466285}"/>
    <dgm:cxn modelId="{869977C2-88CD-4542-8CDB-528AF309B9E2}" srcId="{BC0A5075-4E7A-4166-84F7-9CBBC47AB6D8}" destId="{19CDF19B-50B0-4522-B713-198C8CC56316}" srcOrd="0" destOrd="0" parTransId="{E11785C1-7F0D-42E8-A9EA-E67F54EBB703}" sibTransId="{32E8962B-8797-4D01-B19E-91B2FAFA89D6}"/>
    <dgm:cxn modelId="{3E6448D0-16D1-451A-9296-76E0FFC3B017}" type="presOf" srcId="{19CDF19B-50B0-4522-B713-198C8CC56316}" destId="{1A53CDD3-928F-4170-AE67-3AF68F185948}" srcOrd="0" destOrd="0" presId="urn:microsoft.com/office/officeart/2018/2/layout/IconVerticalSolidList"/>
    <dgm:cxn modelId="{119957E4-ACF7-4A75-BF47-A7F2BD9CE65C}" srcId="{AE92D6B6-9544-4D83-AD7E-3D616D775875}" destId="{AD324A71-EB74-42B6-BACC-86D9BFE197CB}" srcOrd="0" destOrd="0" parTransId="{291CF02E-531E-43F0-A025-829F44F6D58F}" sibTransId="{53AA3A8C-5850-49D0-AA4A-0A25C1983AAF}"/>
    <dgm:cxn modelId="{085E2FEE-C482-495B-B3F8-66F2BE0BB504}" srcId="{3AEB13ED-1C6B-48EF-80BB-ECB6E07AA457}" destId="{BC0A5075-4E7A-4166-84F7-9CBBC47AB6D8}" srcOrd="1" destOrd="0" parTransId="{055C4A56-198E-48F8-A1D7-FF2E9B3E5514}" sibTransId="{B5E29F8E-6167-4072-ADE1-FFFF0E460BAC}"/>
    <dgm:cxn modelId="{5974FFB0-2046-4ECF-9212-CD7294249916}" type="presParOf" srcId="{C2A77F1C-3B06-4483-A0D3-70DE93610CDD}" destId="{9963F66D-F476-47A8-AB37-E9C2FB6CE762}" srcOrd="0" destOrd="0" presId="urn:microsoft.com/office/officeart/2018/2/layout/IconVerticalSolidList"/>
    <dgm:cxn modelId="{B5AFF116-0BD2-44F3-92C3-BBA4FE38E268}" type="presParOf" srcId="{9963F66D-F476-47A8-AB37-E9C2FB6CE762}" destId="{A688D4B9-6D08-4F71-A0FD-A4A0E2823F7D}" srcOrd="0" destOrd="0" presId="urn:microsoft.com/office/officeart/2018/2/layout/IconVerticalSolidList"/>
    <dgm:cxn modelId="{9D274768-F95A-4991-B618-6A17E443EB13}" type="presParOf" srcId="{9963F66D-F476-47A8-AB37-E9C2FB6CE762}" destId="{AADDD3B5-FB6E-435C-B026-5AC6BDEBE2C2}" srcOrd="1" destOrd="0" presId="urn:microsoft.com/office/officeart/2018/2/layout/IconVerticalSolidList"/>
    <dgm:cxn modelId="{8DEDC1FE-C90F-458A-A296-BAFCA179E13D}" type="presParOf" srcId="{9963F66D-F476-47A8-AB37-E9C2FB6CE762}" destId="{84252435-6050-43C6-8ED4-2EC0F14911AB}" srcOrd="2" destOrd="0" presId="urn:microsoft.com/office/officeart/2018/2/layout/IconVerticalSolidList"/>
    <dgm:cxn modelId="{7C3EB1A3-DBD6-45C1-B06C-FB689A983324}" type="presParOf" srcId="{9963F66D-F476-47A8-AB37-E9C2FB6CE762}" destId="{7C59E755-64CD-4A0C-83BE-C8188B596D37}" srcOrd="3" destOrd="0" presId="urn:microsoft.com/office/officeart/2018/2/layout/IconVerticalSolidList"/>
    <dgm:cxn modelId="{B3727AB0-F3FB-4137-B4B4-BF140A1953FE}" type="presParOf" srcId="{9963F66D-F476-47A8-AB37-E9C2FB6CE762}" destId="{55782C4C-67C8-410B-BD68-004DEB157808}" srcOrd="4" destOrd="0" presId="urn:microsoft.com/office/officeart/2018/2/layout/IconVerticalSolidList"/>
    <dgm:cxn modelId="{DB48DEB7-2CD8-45E6-9DA9-2A45136DCB3C}" type="presParOf" srcId="{C2A77F1C-3B06-4483-A0D3-70DE93610CDD}" destId="{662648EB-FF25-4262-A64B-804B3B3BA6CC}" srcOrd="1" destOrd="0" presId="urn:microsoft.com/office/officeart/2018/2/layout/IconVerticalSolidList"/>
    <dgm:cxn modelId="{503539FB-FD91-45BC-A96A-3E5879CC6E6F}" type="presParOf" srcId="{C2A77F1C-3B06-4483-A0D3-70DE93610CDD}" destId="{23178056-D88E-4502-BDB3-7FCF0EFE6F10}" srcOrd="2" destOrd="0" presId="urn:microsoft.com/office/officeart/2018/2/layout/IconVerticalSolidList"/>
    <dgm:cxn modelId="{40014039-FCBD-4075-87E2-55AE40BE39C0}" type="presParOf" srcId="{23178056-D88E-4502-BDB3-7FCF0EFE6F10}" destId="{25B61B34-A746-431A-8A35-F4837161D254}" srcOrd="0" destOrd="0" presId="urn:microsoft.com/office/officeart/2018/2/layout/IconVerticalSolidList"/>
    <dgm:cxn modelId="{786395FD-3C0E-4752-B8EC-B09B3F8CDB60}" type="presParOf" srcId="{23178056-D88E-4502-BDB3-7FCF0EFE6F10}" destId="{36E85D69-1344-4C7C-8C6B-16DDD48C4100}" srcOrd="1" destOrd="0" presId="urn:microsoft.com/office/officeart/2018/2/layout/IconVerticalSolidList"/>
    <dgm:cxn modelId="{D8E6089F-180C-4069-8146-D3A83FC9AD7A}" type="presParOf" srcId="{23178056-D88E-4502-BDB3-7FCF0EFE6F10}" destId="{043AEC2D-06BE-46FC-B15B-B24ADA83DD3A}" srcOrd="2" destOrd="0" presId="urn:microsoft.com/office/officeart/2018/2/layout/IconVerticalSolidList"/>
    <dgm:cxn modelId="{B7A85E47-4242-4D6A-91EF-9782F625AD88}" type="presParOf" srcId="{23178056-D88E-4502-BDB3-7FCF0EFE6F10}" destId="{E6B94F22-19E2-49E5-ABDC-6F585D74140C}" srcOrd="3" destOrd="0" presId="urn:microsoft.com/office/officeart/2018/2/layout/IconVerticalSolidList"/>
    <dgm:cxn modelId="{DA4FDFFB-6AFF-4A01-AD74-033D1BBF652C}" type="presParOf" srcId="{23178056-D88E-4502-BDB3-7FCF0EFE6F10}" destId="{1A53CDD3-928F-4170-AE67-3AF68F18594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378A1-3BF4-4F0F-87FB-DDBF45913EB4}">
      <dsp:nvSpPr>
        <dsp:cNvPr id="0" name=""/>
        <dsp:cNvSpPr/>
      </dsp:nvSpPr>
      <dsp:spPr>
        <a:xfrm>
          <a:off x="2950779" y="457199"/>
          <a:ext cx="2209105" cy="210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err="1"/>
            <a:t>CoC</a:t>
          </a:r>
          <a:r>
            <a:rPr lang="en-US" sz="1600" kern="1200" dirty="0"/>
            <a:t> Role – Consult with local government  regarding allocation of grant funds, and reporting on, and evaluating the performance of sub-/recipient organizations</a:t>
          </a:r>
        </a:p>
      </dsp:txBody>
      <dsp:txXfrm>
        <a:off x="2950779" y="457199"/>
        <a:ext cx="2209105" cy="2106741"/>
      </dsp:txXfrm>
    </dsp:sp>
    <dsp:sp modelId="{15795EE5-3F7C-4C7D-B8D7-27AA5FEB46B1}">
      <dsp:nvSpPr>
        <dsp:cNvPr id="0" name=""/>
        <dsp:cNvSpPr/>
      </dsp:nvSpPr>
      <dsp:spPr>
        <a:xfrm>
          <a:off x="115937" y="152401"/>
          <a:ext cx="4479943" cy="4479943"/>
        </a:xfrm>
        <a:prstGeom prst="circularArrow">
          <a:avLst>
            <a:gd name="adj1" fmla="val 8241"/>
            <a:gd name="adj2" fmla="val 575443"/>
            <a:gd name="adj3" fmla="val 2966940"/>
            <a:gd name="adj4" fmla="val 249362"/>
            <a:gd name="adj5" fmla="val 96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9BFE73-09E2-4AAA-9E63-ACB0EC69ABBC}">
      <dsp:nvSpPr>
        <dsp:cNvPr id="0" name=""/>
        <dsp:cNvSpPr/>
      </dsp:nvSpPr>
      <dsp:spPr>
        <a:xfrm>
          <a:off x="1515220" y="3324028"/>
          <a:ext cx="1893189" cy="189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Current Community Plans in Draft</a:t>
          </a:r>
        </a:p>
        <a:p>
          <a:pPr marL="114300" lvl="1" indent="-114300" algn="l" defTabSz="622300">
            <a:lnSpc>
              <a:spcPct val="90000"/>
            </a:lnSpc>
            <a:spcBef>
              <a:spcPct val="0"/>
            </a:spcBef>
            <a:spcAft>
              <a:spcPct val="15000"/>
            </a:spcAft>
            <a:buChar char="•"/>
          </a:pPr>
          <a:r>
            <a:rPr lang="en-US" sz="1400" kern="1200" dirty="0" err="1"/>
            <a:t>HelpCOS</a:t>
          </a:r>
          <a:r>
            <a:rPr lang="en-US" sz="1400" kern="1200" dirty="0"/>
            <a:t> (City)</a:t>
          </a:r>
        </a:p>
        <a:p>
          <a:pPr marL="114300" lvl="1" indent="-114300" algn="l" defTabSz="622300">
            <a:lnSpc>
              <a:spcPct val="90000"/>
            </a:lnSpc>
            <a:spcBef>
              <a:spcPct val="0"/>
            </a:spcBef>
            <a:spcAft>
              <a:spcPct val="15000"/>
            </a:spcAft>
            <a:buChar char="•"/>
          </a:pPr>
          <a:r>
            <a:rPr lang="en-US" sz="1400" kern="1200" dirty="0"/>
            <a:t>Annual Plan (City)</a:t>
          </a:r>
        </a:p>
      </dsp:txBody>
      <dsp:txXfrm>
        <a:off x="1515220" y="3324028"/>
        <a:ext cx="1893189" cy="1893189"/>
      </dsp:txXfrm>
    </dsp:sp>
    <dsp:sp modelId="{CA43DB17-3C36-4919-B010-F605FD343C17}">
      <dsp:nvSpPr>
        <dsp:cNvPr id="0" name=""/>
        <dsp:cNvSpPr/>
      </dsp:nvSpPr>
      <dsp:spPr>
        <a:xfrm>
          <a:off x="-99995" y="43628"/>
          <a:ext cx="4479943" cy="4479943"/>
        </a:xfrm>
        <a:prstGeom prst="circularArrow">
          <a:avLst>
            <a:gd name="adj1" fmla="val 8241"/>
            <a:gd name="adj2" fmla="val 575443"/>
            <a:gd name="adj3" fmla="val 10174902"/>
            <a:gd name="adj4" fmla="val 7257617"/>
            <a:gd name="adj5" fmla="val 96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705926-387C-46C9-9119-B50EDBFEF03B}">
      <dsp:nvSpPr>
        <dsp:cNvPr id="0" name=""/>
        <dsp:cNvSpPr/>
      </dsp:nvSpPr>
      <dsp:spPr>
        <a:xfrm>
          <a:off x="-78297" y="563975"/>
          <a:ext cx="1893189" cy="189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Role of Membership, Service Providers, &amp; Community – Dialogue and advocate!</a:t>
          </a:r>
        </a:p>
      </dsp:txBody>
      <dsp:txXfrm>
        <a:off x="-78297" y="563975"/>
        <a:ext cx="1893189" cy="1893189"/>
      </dsp:txXfrm>
    </dsp:sp>
    <dsp:sp modelId="{00EBFF90-07CE-4B4D-9F1F-7A0E6EE9F44E}">
      <dsp:nvSpPr>
        <dsp:cNvPr id="0" name=""/>
        <dsp:cNvSpPr/>
      </dsp:nvSpPr>
      <dsp:spPr>
        <a:xfrm>
          <a:off x="-349618" y="228605"/>
          <a:ext cx="5015386" cy="4479943"/>
        </a:xfrm>
        <a:prstGeom prst="circularArrow">
          <a:avLst>
            <a:gd name="adj1" fmla="val 8241"/>
            <a:gd name="adj2" fmla="val 575443"/>
            <a:gd name="adj3" fmla="val 16549200"/>
            <a:gd name="adj4" fmla="val 14964955"/>
            <a:gd name="adj5" fmla="val 961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CC5F4-6E81-4096-ABD1-898AB8FA1364}">
      <dsp:nvSpPr>
        <dsp:cNvPr id="0" name=""/>
        <dsp:cNvSpPr/>
      </dsp:nvSpPr>
      <dsp:spPr>
        <a:xfrm>
          <a:off x="765365" y="1196617"/>
          <a:ext cx="823921" cy="823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C1C9AA-E098-4E03-BD77-DB966EBB62CB}">
      <dsp:nvSpPr>
        <dsp:cNvPr id="0" name=""/>
        <dsp:cNvSpPr/>
      </dsp:nvSpPr>
      <dsp:spPr>
        <a:xfrm>
          <a:off x="295" y="2104738"/>
          <a:ext cx="2354062" cy="3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b="1"/>
          </a:pPr>
          <a:r>
            <a:rPr lang="en-US" sz="2000" kern="1200" dirty="0"/>
            <a:t>Overview:</a:t>
          </a:r>
        </a:p>
      </dsp:txBody>
      <dsp:txXfrm>
        <a:off x="295" y="2104738"/>
        <a:ext cx="2354062" cy="353109"/>
      </dsp:txXfrm>
    </dsp:sp>
    <dsp:sp modelId="{C644DC46-DC8E-4E2A-909A-ECAC8C50173A}">
      <dsp:nvSpPr>
        <dsp:cNvPr id="0" name=""/>
        <dsp:cNvSpPr/>
      </dsp:nvSpPr>
      <dsp:spPr>
        <a:xfrm>
          <a:off x="295" y="2497009"/>
          <a:ext cx="2354062" cy="657710"/>
        </a:xfrm>
        <a:prstGeom prst="rect">
          <a:avLst/>
        </a:prstGeom>
        <a:noFill/>
        <a:ln>
          <a:noFill/>
        </a:ln>
        <a:effectLst/>
      </dsp:spPr>
      <dsp:style>
        <a:lnRef idx="0">
          <a:scrgbClr r="0" g="0" b="0"/>
        </a:lnRef>
        <a:fillRef idx="0">
          <a:scrgbClr r="0" g="0" b="0"/>
        </a:fillRef>
        <a:effectRef idx="0">
          <a:scrgbClr r="0" g="0" b="0"/>
        </a:effectRef>
        <a:fontRef idx="minor"/>
      </dsp:style>
    </dsp:sp>
    <dsp:sp modelId="{74130446-D992-48C5-983B-DF173E8201F1}">
      <dsp:nvSpPr>
        <dsp:cNvPr id="0" name=""/>
        <dsp:cNvSpPr/>
      </dsp:nvSpPr>
      <dsp:spPr>
        <a:xfrm>
          <a:off x="3531389" y="1196617"/>
          <a:ext cx="823921" cy="823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676CD7-BDB2-41B5-BAD3-1A09B26FA5ED}">
      <dsp:nvSpPr>
        <dsp:cNvPr id="0" name=""/>
        <dsp:cNvSpPr/>
      </dsp:nvSpPr>
      <dsp:spPr>
        <a:xfrm>
          <a:off x="2766318" y="2022970"/>
          <a:ext cx="2354062" cy="516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Purpose and Process of Data Reporting</a:t>
          </a:r>
        </a:p>
      </dsp:txBody>
      <dsp:txXfrm>
        <a:off x="2766318" y="2022970"/>
        <a:ext cx="2354062" cy="516644"/>
      </dsp:txXfrm>
    </dsp:sp>
    <dsp:sp modelId="{FC431283-27B7-40F6-A177-F01DA78794F8}">
      <dsp:nvSpPr>
        <dsp:cNvPr id="0" name=""/>
        <dsp:cNvSpPr/>
      </dsp:nvSpPr>
      <dsp:spPr>
        <a:xfrm>
          <a:off x="2766318" y="2497009"/>
          <a:ext cx="2354062" cy="657710"/>
        </a:xfrm>
        <a:prstGeom prst="rect">
          <a:avLst/>
        </a:prstGeom>
        <a:noFill/>
        <a:ln>
          <a:noFill/>
        </a:ln>
        <a:effectLst/>
      </dsp:spPr>
      <dsp:style>
        <a:lnRef idx="0">
          <a:scrgbClr r="0" g="0" b="0"/>
        </a:lnRef>
        <a:fillRef idx="0">
          <a:scrgbClr r="0" g="0" b="0"/>
        </a:fillRef>
        <a:effectRef idx="0">
          <a:scrgbClr r="0" g="0" b="0"/>
        </a:effectRef>
        <a:fontRef idx="minor"/>
      </dsp:style>
    </dsp:sp>
    <dsp:sp modelId="{70B9515D-3870-44E8-853A-EBE432E51AB7}">
      <dsp:nvSpPr>
        <dsp:cNvPr id="0" name=""/>
        <dsp:cNvSpPr/>
      </dsp:nvSpPr>
      <dsp:spPr>
        <a:xfrm>
          <a:off x="6297412" y="1196617"/>
          <a:ext cx="823921" cy="823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FAA61E-7126-40CF-A53C-AA5E71D60012}">
      <dsp:nvSpPr>
        <dsp:cNvPr id="0" name=""/>
        <dsp:cNvSpPr/>
      </dsp:nvSpPr>
      <dsp:spPr>
        <a:xfrm>
          <a:off x="5532342" y="2104738"/>
          <a:ext cx="2354062" cy="3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US" sz="1700" kern="1200" dirty="0"/>
            <a:t>Key Reports:</a:t>
          </a:r>
        </a:p>
      </dsp:txBody>
      <dsp:txXfrm>
        <a:off x="5532342" y="2104738"/>
        <a:ext cx="2354062" cy="353109"/>
      </dsp:txXfrm>
    </dsp:sp>
    <dsp:sp modelId="{D6408D72-E9BF-4286-8E4F-3C8C94C4B93E}">
      <dsp:nvSpPr>
        <dsp:cNvPr id="0" name=""/>
        <dsp:cNvSpPr/>
      </dsp:nvSpPr>
      <dsp:spPr>
        <a:xfrm>
          <a:off x="5532342" y="2497009"/>
          <a:ext cx="2354062" cy="65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t>Point in Time Survey</a:t>
          </a:r>
        </a:p>
        <a:p>
          <a:pPr marL="0" lvl="0" indent="0" algn="ctr" defTabSz="711200">
            <a:lnSpc>
              <a:spcPct val="90000"/>
            </a:lnSpc>
            <a:spcBef>
              <a:spcPct val="0"/>
            </a:spcBef>
            <a:spcAft>
              <a:spcPct val="35000"/>
            </a:spcAft>
            <a:buNone/>
          </a:pPr>
          <a:r>
            <a:rPr lang="en-US" sz="1600" kern="1200" dirty="0"/>
            <a:t>Housing Inventory</a:t>
          </a:r>
        </a:p>
      </dsp:txBody>
      <dsp:txXfrm>
        <a:off x="5532342" y="2497009"/>
        <a:ext cx="2354062" cy="657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D8FC7-1BE1-46FD-94AF-A8C1957E97E9}">
      <dsp:nvSpPr>
        <dsp:cNvPr id="0" name=""/>
        <dsp:cNvSpPr/>
      </dsp:nvSpPr>
      <dsp:spPr>
        <a:xfrm>
          <a:off x="1577340" y="531"/>
          <a:ext cx="6309360" cy="69051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The community must work deliberately to add housing units and move people out of shelters and transitional programs into stable housing</a:t>
          </a:r>
        </a:p>
      </dsp:txBody>
      <dsp:txXfrm>
        <a:off x="1577340" y="531"/>
        <a:ext cx="6309360" cy="690519"/>
      </dsp:txXfrm>
    </dsp:sp>
    <dsp:sp modelId="{ED67846F-EC23-4129-AA6E-4DAE60C0B9AE}">
      <dsp:nvSpPr>
        <dsp:cNvPr id="0" name=""/>
        <dsp:cNvSpPr/>
      </dsp:nvSpPr>
      <dsp:spPr>
        <a:xfrm>
          <a:off x="0" y="531"/>
          <a:ext cx="1577340" cy="69051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a:t>Work</a:t>
          </a:r>
        </a:p>
      </dsp:txBody>
      <dsp:txXfrm>
        <a:off x="0" y="531"/>
        <a:ext cx="1577340" cy="690519"/>
      </dsp:txXfrm>
    </dsp:sp>
    <dsp:sp modelId="{13A4E529-7B7B-4BA2-AED6-453D43BED80D}">
      <dsp:nvSpPr>
        <dsp:cNvPr id="0" name=""/>
        <dsp:cNvSpPr/>
      </dsp:nvSpPr>
      <dsp:spPr>
        <a:xfrm>
          <a:off x="1577340" y="732482"/>
          <a:ext cx="6309360" cy="690519"/>
        </a:xfrm>
        <a:prstGeom prst="rect">
          <a:avLst/>
        </a:prstGeom>
        <a:solidFill>
          <a:schemeClr val="accent2">
            <a:tint val="40000"/>
            <a:alpha val="90000"/>
            <a:hueOff val="-224377"/>
            <a:satOff val="6587"/>
            <a:lumOff val="955"/>
            <a:alphaOff val="0"/>
          </a:schemeClr>
        </a:solidFill>
        <a:ln w="25400" cap="flat" cmpd="sng" algn="ctr">
          <a:solidFill>
            <a:schemeClr val="accent2">
              <a:tint val="40000"/>
              <a:alpha val="90000"/>
              <a:hueOff val="-224377"/>
              <a:satOff val="6587"/>
              <a:lumOff val="9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Expand community outreach programs serving unsheltered adults</a:t>
          </a:r>
        </a:p>
      </dsp:txBody>
      <dsp:txXfrm>
        <a:off x="1577340" y="732482"/>
        <a:ext cx="6309360" cy="690519"/>
      </dsp:txXfrm>
    </dsp:sp>
    <dsp:sp modelId="{EF1CFC22-80EF-497C-A125-56B180418EAC}">
      <dsp:nvSpPr>
        <dsp:cNvPr id="0" name=""/>
        <dsp:cNvSpPr/>
      </dsp:nvSpPr>
      <dsp:spPr>
        <a:xfrm>
          <a:off x="0" y="732482"/>
          <a:ext cx="1577340" cy="690519"/>
        </a:xfrm>
        <a:prstGeom prst="rect">
          <a:avLst/>
        </a:prstGeom>
        <a:solidFill>
          <a:schemeClr val="accent2">
            <a:hueOff val="-121348"/>
            <a:satOff val="-7644"/>
            <a:lumOff val="5451"/>
            <a:alphaOff val="0"/>
          </a:schemeClr>
        </a:solidFill>
        <a:ln w="25400" cap="flat" cmpd="sng" algn="ctr">
          <a:solidFill>
            <a:schemeClr val="accent2">
              <a:hueOff val="-121348"/>
              <a:satOff val="-7644"/>
              <a:lumOff val="545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a:t>Expand</a:t>
          </a:r>
        </a:p>
      </dsp:txBody>
      <dsp:txXfrm>
        <a:off x="0" y="732482"/>
        <a:ext cx="1577340" cy="690519"/>
      </dsp:txXfrm>
    </dsp:sp>
    <dsp:sp modelId="{D527F831-7E60-4539-8BDC-0ACFE27DF55D}">
      <dsp:nvSpPr>
        <dsp:cNvPr id="0" name=""/>
        <dsp:cNvSpPr/>
      </dsp:nvSpPr>
      <dsp:spPr>
        <a:xfrm>
          <a:off x="1577340" y="1464433"/>
          <a:ext cx="6309360" cy="690519"/>
        </a:xfrm>
        <a:prstGeom prst="rect">
          <a:avLst/>
        </a:prstGeom>
        <a:solidFill>
          <a:schemeClr val="accent2">
            <a:tint val="40000"/>
            <a:alpha val="90000"/>
            <a:hueOff val="-448754"/>
            <a:satOff val="13173"/>
            <a:lumOff val="1910"/>
            <a:alphaOff val="0"/>
          </a:schemeClr>
        </a:solidFill>
        <a:ln w="25400" cap="flat" cmpd="sng" algn="ctr">
          <a:solidFill>
            <a:schemeClr val="accent2">
              <a:tint val="40000"/>
              <a:alpha val="90000"/>
              <a:hueOff val="-448754"/>
              <a:satOff val="13173"/>
              <a:lumOff val="19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Magnify efforts to engage and incentivize landlords to house Veterans experiencing homelessness</a:t>
          </a:r>
        </a:p>
      </dsp:txBody>
      <dsp:txXfrm>
        <a:off x="1577340" y="1464433"/>
        <a:ext cx="6309360" cy="690519"/>
      </dsp:txXfrm>
    </dsp:sp>
    <dsp:sp modelId="{4CDC7C76-9DB5-4991-A1FE-680FE1F66352}">
      <dsp:nvSpPr>
        <dsp:cNvPr id="0" name=""/>
        <dsp:cNvSpPr/>
      </dsp:nvSpPr>
      <dsp:spPr>
        <a:xfrm>
          <a:off x="0" y="1464433"/>
          <a:ext cx="1577340" cy="690519"/>
        </a:xfrm>
        <a:prstGeom prst="rect">
          <a:avLst/>
        </a:prstGeom>
        <a:solidFill>
          <a:schemeClr val="accent2">
            <a:hueOff val="-242695"/>
            <a:satOff val="-15288"/>
            <a:lumOff val="10903"/>
            <a:alphaOff val="0"/>
          </a:schemeClr>
        </a:solidFill>
        <a:ln w="25400" cap="flat" cmpd="sng" algn="ctr">
          <a:solidFill>
            <a:schemeClr val="accent2">
              <a:hueOff val="-242695"/>
              <a:satOff val="-15288"/>
              <a:lumOff val="1090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a:t>Magnify</a:t>
          </a:r>
        </a:p>
      </dsp:txBody>
      <dsp:txXfrm>
        <a:off x="0" y="1464433"/>
        <a:ext cx="1577340" cy="690519"/>
      </dsp:txXfrm>
    </dsp:sp>
    <dsp:sp modelId="{D67288AC-8A5C-4E5D-8F64-EE349362B14B}">
      <dsp:nvSpPr>
        <dsp:cNvPr id="0" name=""/>
        <dsp:cNvSpPr/>
      </dsp:nvSpPr>
      <dsp:spPr>
        <a:xfrm>
          <a:off x="1577340" y="2196384"/>
          <a:ext cx="6309360" cy="690519"/>
        </a:xfrm>
        <a:prstGeom prst="rect">
          <a:avLst/>
        </a:prstGeom>
        <a:solidFill>
          <a:schemeClr val="accent2">
            <a:tint val="40000"/>
            <a:alpha val="90000"/>
            <a:hueOff val="-673131"/>
            <a:satOff val="19760"/>
            <a:lumOff val="2866"/>
            <a:alphaOff val="0"/>
          </a:schemeClr>
        </a:solidFill>
        <a:ln w="25400" cap="flat" cmpd="sng" algn="ctr">
          <a:solidFill>
            <a:schemeClr val="accent2">
              <a:tint val="40000"/>
              <a:alpha val="90000"/>
              <a:hueOff val="-673131"/>
              <a:satOff val="19760"/>
              <a:lumOff val="28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Expand efforts to house families with children</a:t>
          </a:r>
        </a:p>
      </dsp:txBody>
      <dsp:txXfrm>
        <a:off x="1577340" y="2196384"/>
        <a:ext cx="6309360" cy="690519"/>
      </dsp:txXfrm>
    </dsp:sp>
    <dsp:sp modelId="{CE43A996-CA8F-45B2-8837-44C16EE10594}">
      <dsp:nvSpPr>
        <dsp:cNvPr id="0" name=""/>
        <dsp:cNvSpPr/>
      </dsp:nvSpPr>
      <dsp:spPr>
        <a:xfrm>
          <a:off x="0" y="2196384"/>
          <a:ext cx="1577340" cy="690519"/>
        </a:xfrm>
        <a:prstGeom prst="rect">
          <a:avLst/>
        </a:prstGeom>
        <a:solidFill>
          <a:schemeClr val="accent2">
            <a:hueOff val="-364043"/>
            <a:satOff val="-22933"/>
            <a:lumOff val="16354"/>
            <a:alphaOff val="0"/>
          </a:schemeClr>
        </a:solidFill>
        <a:ln w="25400" cap="flat" cmpd="sng" algn="ctr">
          <a:solidFill>
            <a:schemeClr val="accent2">
              <a:hueOff val="-364043"/>
              <a:satOff val="-22933"/>
              <a:lumOff val="1635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a:t>Expand</a:t>
          </a:r>
        </a:p>
      </dsp:txBody>
      <dsp:txXfrm>
        <a:off x="0" y="2196384"/>
        <a:ext cx="1577340" cy="690519"/>
      </dsp:txXfrm>
    </dsp:sp>
    <dsp:sp modelId="{1430C517-542E-442E-8F47-7094547953E3}">
      <dsp:nvSpPr>
        <dsp:cNvPr id="0" name=""/>
        <dsp:cNvSpPr/>
      </dsp:nvSpPr>
      <dsp:spPr>
        <a:xfrm>
          <a:off x="1577340" y="2928335"/>
          <a:ext cx="6309360" cy="690519"/>
        </a:xfrm>
        <a:prstGeom prst="rect">
          <a:avLst/>
        </a:prstGeom>
        <a:solidFill>
          <a:schemeClr val="accent2">
            <a:tint val="40000"/>
            <a:alpha val="90000"/>
            <a:hueOff val="-897508"/>
            <a:satOff val="26346"/>
            <a:lumOff val="3821"/>
            <a:alphaOff val="0"/>
          </a:schemeClr>
        </a:solidFill>
        <a:ln w="25400" cap="flat" cmpd="sng" algn="ctr">
          <a:solidFill>
            <a:schemeClr val="accent2">
              <a:tint val="40000"/>
              <a:alpha val="90000"/>
              <a:hueOff val="-897508"/>
              <a:satOff val="26346"/>
              <a:lumOff val="38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Increase HMIS participation locally</a:t>
          </a:r>
        </a:p>
      </dsp:txBody>
      <dsp:txXfrm>
        <a:off x="1577340" y="2928335"/>
        <a:ext cx="6309360" cy="690519"/>
      </dsp:txXfrm>
    </dsp:sp>
    <dsp:sp modelId="{F9F46BB6-A7ED-46B9-873E-65C27AF99566}">
      <dsp:nvSpPr>
        <dsp:cNvPr id="0" name=""/>
        <dsp:cNvSpPr/>
      </dsp:nvSpPr>
      <dsp:spPr>
        <a:xfrm>
          <a:off x="0" y="2928335"/>
          <a:ext cx="1577340" cy="690519"/>
        </a:xfrm>
        <a:prstGeom prst="rect">
          <a:avLst/>
        </a:prstGeom>
        <a:solidFill>
          <a:schemeClr val="accent2">
            <a:hueOff val="-485391"/>
            <a:satOff val="-30577"/>
            <a:lumOff val="21806"/>
            <a:alphaOff val="0"/>
          </a:schemeClr>
        </a:solidFill>
        <a:ln w="25400" cap="flat" cmpd="sng" algn="ctr">
          <a:solidFill>
            <a:schemeClr val="accent2">
              <a:hueOff val="-485391"/>
              <a:satOff val="-30577"/>
              <a:lumOff val="2180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a:t>Increase</a:t>
          </a:r>
        </a:p>
      </dsp:txBody>
      <dsp:txXfrm>
        <a:off x="0" y="2928335"/>
        <a:ext cx="1577340" cy="690519"/>
      </dsp:txXfrm>
    </dsp:sp>
    <dsp:sp modelId="{16B0C2F2-8B03-44B7-8A87-393E2F356BEA}">
      <dsp:nvSpPr>
        <dsp:cNvPr id="0" name=""/>
        <dsp:cNvSpPr/>
      </dsp:nvSpPr>
      <dsp:spPr>
        <a:xfrm>
          <a:off x="1577340" y="3660286"/>
          <a:ext cx="6309360" cy="690519"/>
        </a:xfrm>
        <a:prstGeom prst="rect">
          <a:avLst/>
        </a:prstGeom>
        <a:solidFill>
          <a:schemeClr val="accent2">
            <a:tint val="40000"/>
            <a:alpha val="90000"/>
            <a:hueOff val="-1121884"/>
            <a:satOff val="32933"/>
            <a:lumOff val="4776"/>
            <a:alphaOff val="0"/>
          </a:schemeClr>
        </a:solidFill>
        <a:ln w="25400" cap="flat" cmpd="sng" algn="ctr">
          <a:solidFill>
            <a:schemeClr val="accent2">
              <a:tint val="40000"/>
              <a:alpha val="90000"/>
              <a:hueOff val="-1121884"/>
              <a:satOff val="32933"/>
              <a:lumOff val="47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175392" rIns="122419" bIns="175392" numCol="1" spcCol="1270" anchor="ctr" anchorCtr="0">
          <a:noAutofit/>
        </a:bodyPr>
        <a:lstStyle/>
        <a:p>
          <a:pPr marL="0" lvl="0" indent="0" algn="l" defTabSz="711200">
            <a:lnSpc>
              <a:spcPct val="90000"/>
            </a:lnSpc>
            <a:spcBef>
              <a:spcPct val="0"/>
            </a:spcBef>
            <a:spcAft>
              <a:spcPct val="35000"/>
            </a:spcAft>
            <a:buNone/>
          </a:pPr>
          <a:r>
            <a:rPr lang="en-US" sz="1600" kern="1200" dirty="0"/>
            <a:t>Take steps to address racial disparities in rates of homelessness and equity of service provision</a:t>
          </a:r>
        </a:p>
      </dsp:txBody>
      <dsp:txXfrm>
        <a:off x="1577340" y="3660286"/>
        <a:ext cx="6309360" cy="690519"/>
      </dsp:txXfrm>
    </dsp:sp>
    <dsp:sp modelId="{80B99CF5-90E1-4237-B636-E184576DFFE7}">
      <dsp:nvSpPr>
        <dsp:cNvPr id="0" name=""/>
        <dsp:cNvSpPr/>
      </dsp:nvSpPr>
      <dsp:spPr>
        <a:xfrm>
          <a:off x="0" y="3660286"/>
          <a:ext cx="1577340" cy="690519"/>
        </a:xfrm>
        <a:prstGeom prst="rect">
          <a:avLst/>
        </a:prstGeom>
        <a:solidFill>
          <a:schemeClr val="accent2">
            <a:hueOff val="-606738"/>
            <a:satOff val="-38221"/>
            <a:lumOff val="27257"/>
            <a:alphaOff val="0"/>
          </a:schemeClr>
        </a:solidFill>
        <a:ln w="25400" cap="flat" cmpd="sng" algn="ctr">
          <a:solidFill>
            <a:schemeClr val="accent2">
              <a:hueOff val="-606738"/>
              <a:satOff val="-38221"/>
              <a:lumOff val="2725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468" tIns="68208" rIns="83468" bIns="68208" numCol="1" spcCol="1270" anchor="ctr" anchorCtr="0">
          <a:noAutofit/>
        </a:bodyPr>
        <a:lstStyle/>
        <a:p>
          <a:pPr marL="0" lvl="0" indent="0" algn="ctr" defTabSz="1244600">
            <a:lnSpc>
              <a:spcPct val="90000"/>
            </a:lnSpc>
            <a:spcBef>
              <a:spcPct val="0"/>
            </a:spcBef>
            <a:spcAft>
              <a:spcPct val="35000"/>
            </a:spcAft>
            <a:buNone/>
          </a:pPr>
          <a:r>
            <a:rPr lang="en-US" sz="2800" kern="1200" dirty="0"/>
            <a:t>Address</a:t>
          </a:r>
        </a:p>
      </dsp:txBody>
      <dsp:txXfrm>
        <a:off x="0" y="3660286"/>
        <a:ext cx="1577340" cy="6905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AFB58-29D1-45D9-B834-90BC28E6916F}">
      <dsp:nvSpPr>
        <dsp:cNvPr id="0" name=""/>
        <dsp:cNvSpPr/>
      </dsp:nvSpPr>
      <dsp:spPr>
        <a:xfrm>
          <a:off x="0" y="0"/>
          <a:ext cx="7886700" cy="388937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kern="1200" dirty="0"/>
            <a:t>2019 Governing Board Candidates</a:t>
          </a:r>
        </a:p>
      </dsp:txBody>
      <dsp:txXfrm>
        <a:off x="0" y="0"/>
        <a:ext cx="7886700" cy="3889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8D4B9-6D08-4F71-A0FD-A4A0E2823F7D}">
      <dsp:nvSpPr>
        <dsp:cNvPr id="0" name=""/>
        <dsp:cNvSpPr/>
      </dsp:nvSpPr>
      <dsp:spPr>
        <a:xfrm>
          <a:off x="0" y="709959"/>
          <a:ext cx="7886700" cy="1302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DD3B5-FB6E-435C-B026-5AC6BDEBE2C2}">
      <dsp:nvSpPr>
        <dsp:cNvPr id="0" name=""/>
        <dsp:cNvSpPr/>
      </dsp:nvSpPr>
      <dsp:spPr>
        <a:xfrm>
          <a:off x="394113" y="1003101"/>
          <a:ext cx="716569" cy="716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59E755-64CD-4A0C-83BE-C8188B596D37}">
      <dsp:nvSpPr>
        <dsp:cNvPr id="0" name=""/>
        <dsp:cNvSpPr/>
      </dsp:nvSpPr>
      <dsp:spPr>
        <a:xfrm>
          <a:off x="1504795" y="709959"/>
          <a:ext cx="3549015"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066800">
            <a:lnSpc>
              <a:spcPct val="100000"/>
            </a:lnSpc>
            <a:spcBef>
              <a:spcPct val="0"/>
            </a:spcBef>
            <a:spcAft>
              <a:spcPct val="35000"/>
            </a:spcAft>
            <a:buNone/>
          </a:pPr>
          <a:r>
            <a:rPr lang="en-US" sz="2400" kern="1200"/>
            <a:t>Internet Resources:</a:t>
          </a:r>
        </a:p>
      </dsp:txBody>
      <dsp:txXfrm>
        <a:off x="1504795" y="709959"/>
        <a:ext cx="3549015" cy="1302853"/>
      </dsp:txXfrm>
    </dsp:sp>
    <dsp:sp modelId="{55782C4C-67C8-410B-BD68-004DEB157808}">
      <dsp:nvSpPr>
        <dsp:cNvPr id="0" name=""/>
        <dsp:cNvSpPr/>
      </dsp:nvSpPr>
      <dsp:spPr>
        <a:xfrm>
          <a:off x="5053810" y="709959"/>
          <a:ext cx="2831418"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622300">
            <a:lnSpc>
              <a:spcPct val="100000"/>
            </a:lnSpc>
            <a:spcBef>
              <a:spcPct val="0"/>
            </a:spcBef>
            <a:spcAft>
              <a:spcPct val="35000"/>
            </a:spcAft>
            <a:buNone/>
          </a:pPr>
          <a:r>
            <a:rPr lang="en-US" sz="1400" b="1" kern="1200" dirty="0"/>
            <a:t>CHP- </a:t>
          </a:r>
          <a:r>
            <a:rPr lang="en-US" sz="1200" kern="1200" dirty="0">
              <a:hlinkClick xmlns:r="http://schemas.openxmlformats.org/officeDocument/2006/relationships" r:id="rId3"/>
            </a:rPr>
            <a:t>https://www.ppchp.org/programs/continuum-of-care/</a:t>
          </a:r>
          <a:r>
            <a:rPr lang="en-US" sz="1200" kern="1200" dirty="0"/>
            <a:t> </a:t>
          </a:r>
        </a:p>
        <a:p>
          <a:pPr marL="0" lvl="0" indent="0" algn="l" defTabSz="622300">
            <a:lnSpc>
              <a:spcPct val="100000"/>
            </a:lnSpc>
            <a:spcBef>
              <a:spcPct val="0"/>
            </a:spcBef>
            <a:spcAft>
              <a:spcPct val="35000"/>
            </a:spcAft>
            <a:buNone/>
          </a:pPr>
          <a:r>
            <a:rPr lang="en-US" sz="1400" b="1" kern="1200" dirty="0" err="1"/>
            <a:t>HelpCOS</a:t>
          </a:r>
          <a:r>
            <a:rPr lang="en-US" sz="1400" b="1" kern="1200" dirty="0"/>
            <a:t> -</a:t>
          </a:r>
          <a:r>
            <a:rPr lang="en-US" sz="1200" kern="1200" dirty="0"/>
            <a:t> </a:t>
          </a:r>
          <a:r>
            <a:rPr lang="en-US" sz="1200" kern="1200" dirty="0">
              <a:hlinkClick xmlns:r="http://schemas.openxmlformats.org/officeDocument/2006/relationships" r:id="rId4"/>
            </a:rPr>
            <a:t>https://coloradosprings.gov/helpcos</a:t>
          </a:r>
          <a:r>
            <a:rPr lang="en-US" sz="1200" kern="1200" dirty="0"/>
            <a:t> </a:t>
          </a:r>
        </a:p>
        <a:p>
          <a:pPr marL="0" lvl="0" indent="0" algn="l" defTabSz="622300">
            <a:lnSpc>
              <a:spcPct val="100000"/>
            </a:lnSpc>
            <a:spcBef>
              <a:spcPct val="0"/>
            </a:spcBef>
            <a:spcAft>
              <a:spcPct val="35000"/>
            </a:spcAft>
            <a:buNone/>
          </a:pPr>
          <a:r>
            <a:rPr lang="en-US" sz="1400" b="1" kern="1200" dirty="0"/>
            <a:t>HUD </a:t>
          </a:r>
          <a:r>
            <a:rPr lang="en-US" sz="1200" kern="1200" dirty="0"/>
            <a:t>- </a:t>
          </a:r>
          <a:r>
            <a:rPr lang="en-US" sz="1200" kern="1200" dirty="0">
              <a:hlinkClick xmlns:r="http://schemas.openxmlformats.org/officeDocument/2006/relationships" r:id="rId5"/>
            </a:rPr>
            <a:t>https://www.hudexchange.info/programs/coc/</a:t>
          </a:r>
          <a:r>
            <a:rPr lang="en-US" sz="1200" kern="1200" dirty="0"/>
            <a:t> </a:t>
          </a:r>
        </a:p>
      </dsp:txBody>
      <dsp:txXfrm>
        <a:off x="5053810" y="709959"/>
        <a:ext cx="2831418" cy="1302853"/>
      </dsp:txXfrm>
    </dsp:sp>
    <dsp:sp modelId="{25B61B34-A746-431A-8A35-F4837161D254}">
      <dsp:nvSpPr>
        <dsp:cNvPr id="0" name=""/>
        <dsp:cNvSpPr/>
      </dsp:nvSpPr>
      <dsp:spPr>
        <a:xfrm>
          <a:off x="0" y="2338525"/>
          <a:ext cx="7886700" cy="13028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85D69-1344-4C7C-8C6B-16DDD48C4100}">
      <dsp:nvSpPr>
        <dsp:cNvPr id="0" name=""/>
        <dsp:cNvSpPr/>
      </dsp:nvSpPr>
      <dsp:spPr>
        <a:xfrm>
          <a:off x="394113" y="2631667"/>
          <a:ext cx="716569" cy="716569"/>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B94F22-19E2-49E5-ABDC-6F585D74140C}">
      <dsp:nvSpPr>
        <dsp:cNvPr id="0" name=""/>
        <dsp:cNvSpPr/>
      </dsp:nvSpPr>
      <dsp:spPr>
        <a:xfrm>
          <a:off x="1504795" y="2338525"/>
          <a:ext cx="3549015"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1066800">
            <a:lnSpc>
              <a:spcPct val="100000"/>
            </a:lnSpc>
            <a:spcBef>
              <a:spcPct val="0"/>
            </a:spcBef>
            <a:spcAft>
              <a:spcPct val="35000"/>
            </a:spcAft>
            <a:buNone/>
          </a:pPr>
          <a:r>
            <a:rPr lang="en-US" sz="2400" kern="1200"/>
            <a:t>Jennifer Mariano, </a:t>
          </a:r>
        </a:p>
        <a:p>
          <a:pPr marL="0" lvl="0" indent="0" algn="l" defTabSz="1066800">
            <a:lnSpc>
              <a:spcPct val="100000"/>
            </a:lnSpc>
            <a:spcBef>
              <a:spcPct val="0"/>
            </a:spcBef>
            <a:spcAft>
              <a:spcPct val="35000"/>
            </a:spcAft>
            <a:buNone/>
          </a:pPr>
          <a:r>
            <a:rPr lang="en-US" sz="2400" kern="1200"/>
            <a:t>PPCoC Program Manager</a:t>
          </a:r>
        </a:p>
      </dsp:txBody>
      <dsp:txXfrm>
        <a:off x="1504795" y="2338525"/>
        <a:ext cx="3549015" cy="1302853"/>
      </dsp:txXfrm>
    </dsp:sp>
    <dsp:sp modelId="{1A53CDD3-928F-4170-AE67-3AF68F185948}">
      <dsp:nvSpPr>
        <dsp:cNvPr id="0" name=""/>
        <dsp:cNvSpPr/>
      </dsp:nvSpPr>
      <dsp:spPr>
        <a:xfrm>
          <a:off x="5053810" y="2338525"/>
          <a:ext cx="2831418" cy="1302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85" tIns="137885" rIns="137885" bIns="137885" numCol="1" spcCol="1270" anchor="ctr" anchorCtr="0">
          <a:noAutofit/>
        </a:bodyPr>
        <a:lstStyle/>
        <a:p>
          <a:pPr marL="0" lvl="0" indent="0" algn="l" defTabSz="711200">
            <a:lnSpc>
              <a:spcPct val="100000"/>
            </a:lnSpc>
            <a:spcBef>
              <a:spcPct val="0"/>
            </a:spcBef>
            <a:spcAft>
              <a:spcPct val="35000"/>
            </a:spcAft>
            <a:buNone/>
          </a:pPr>
          <a:r>
            <a:rPr lang="en-US" sz="1600" b="1" kern="1200" dirty="0"/>
            <a:t>Community Health Partnership</a:t>
          </a:r>
        </a:p>
        <a:p>
          <a:pPr marL="0" lvl="0" indent="0" algn="l" defTabSz="711200">
            <a:lnSpc>
              <a:spcPct val="100000"/>
            </a:lnSpc>
            <a:spcBef>
              <a:spcPct val="0"/>
            </a:spcBef>
            <a:spcAft>
              <a:spcPct val="35000"/>
            </a:spcAft>
            <a:buNone/>
          </a:pPr>
          <a:r>
            <a:rPr lang="en-US" sz="1600" kern="1200">
              <a:hlinkClick xmlns:r="http://schemas.openxmlformats.org/officeDocument/2006/relationships" r:id="rId8"/>
            </a:rPr>
            <a:t>jennifer.mariano@ppchp.org</a:t>
          </a:r>
          <a:endParaRPr lang="en-US" sz="1600" kern="1200"/>
        </a:p>
      </dsp:txBody>
      <dsp:txXfrm>
        <a:off x="5053810" y="2338525"/>
        <a:ext cx="2831418" cy="130285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EFD80F1-1041-4113-BB62-A3A3BAF8FE2C}" type="datetimeFigureOut">
              <a:rPr lang="en-US" smtClean="0"/>
              <a:t>11/16/2018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8E3553-D55D-443B-9B8A-A1A05EFADE35}" type="slidenum">
              <a:rPr lang="en-US" smtClean="0"/>
              <a:t>‹#›</a:t>
            </a:fld>
            <a:endParaRPr lang="en-US"/>
          </a:p>
        </p:txBody>
      </p:sp>
    </p:spTree>
    <p:extLst>
      <p:ext uri="{BB962C8B-B14F-4D97-AF65-F5344CB8AC3E}">
        <p14:creationId xmlns:p14="http://schemas.microsoft.com/office/powerpoint/2010/main" val="347347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8D7393-5425-4E28-971F-ED02BBAD517F}" type="datetimeFigureOut">
              <a:rPr lang="en-US" smtClean="0"/>
              <a:t>11/16/2018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4E4F77-FA38-44E2-9D65-A6148D307678}" type="slidenum">
              <a:rPr lang="en-US" smtClean="0"/>
              <a:t>‹#›</a:t>
            </a:fld>
            <a:endParaRPr lang="en-US"/>
          </a:p>
        </p:txBody>
      </p:sp>
    </p:spTree>
    <p:extLst>
      <p:ext uri="{BB962C8B-B14F-4D97-AF65-F5344CB8AC3E}">
        <p14:creationId xmlns:p14="http://schemas.microsoft.com/office/powerpoint/2010/main" val="45277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Aimee- GB and CHP Staff stand as a group; welcome audience by categories:  community, businesses, providers, faith groups, etc.</a:t>
            </a:r>
          </a:p>
          <a:p>
            <a:r>
              <a:rPr lang="en-US" dirty="0"/>
              <a:t>Incorporate National Hunger &amp; Homeless Awareness Week (Nov 10-18) into welcome</a:t>
            </a:r>
          </a:p>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a:t>
            </a:fld>
            <a:endParaRPr lang="en-US"/>
          </a:p>
        </p:txBody>
      </p:sp>
    </p:spTree>
    <p:extLst>
      <p:ext uri="{BB962C8B-B14F-4D97-AF65-F5344CB8AC3E}">
        <p14:creationId xmlns:p14="http://schemas.microsoft.com/office/powerpoint/2010/main" val="647476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https://public.tableau.com/profile/apascual#!/vizhome/OpioidsandPoverty/OpioidsandPoverty  </a:t>
            </a:r>
          </a:p>
        </p:txBody>
      </p:sp>
      <p:sp>
        <p:nvSpPr>
          <p:cNvPr id="4" name="Slide Number Placeholder 3"/>
          <p:cNvSpPr>
            <a:spLocks noGrp="1"/>
          </p:cNvSpPr>
          <p:nvPr>
            <p:ph type="sldNum" sz="quarter" idx="5"/>
          </p:nvPr>
        </p:nvSpPr>
        <p:spPr/>
        <p:txBody>
          <a:bodyPr/>
          <a:lstStyle/>
          <a:p>
            <a:fld id="{F04E4F77-FA38-44E2-9D65-A6148D307678}" type="slidenum">
              <a:rPr lang="en-US" smtClean="0"/>
              <a:t>11</a:t>
            </a:fld>
            <a:endParaRPr lang="en-US"/>
          </a:p>
        </p:txBody>
      </p:sp>
    </p:spTree>
    <p:extLst>
      <p:ext uri="{BB962C8B-B14F-4D97-AF65-F5344CB8AC3E}">
        <p14:creationId xmlns:p14="http://schemas.microsoft.com/office/powerpoint/2010/main" val="1277631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safe, supportive, accessible, and affordable housing remains the most significant challenge to residents experiencing or at risk of homelessness. This will require political will and investment.</a:t>
            </a:r>
          </a:p>
          <a:p>
            <a:endParaRPr lang="en-US" dirty="0"/>
          </a:p>
          <a:p>
            <a:r>
              <a:rPr lang="en-US" dirty="0"/>
              <a:t>Robust outreach reduces the likelihood of overlooking individuals experiencing homelessness who are most in need and brings services directly to people who might not otherwise seek services. Community outreach programs can be supported by specialized law enforcement such as the CSPD Homeless Outreach Team, but law enforcement teams should not be expanded in lieu of community outreach that connects people to services rather than enforces laws.</a:t>
            </a:r>
          </a:p>
          <a:p>
            <a:endParaRPr lang="en-US" dirty="0"/>
          </a:p>
          <a:p>
            <a:r>
              <a:rPr lang="en-US" dirty="0"/>
              <a:t>Best practices for housing Veterans include outreach to landlords, providing a point of contact when issues arise with tenants, and ensuring any damage is repaired and lost rental income replaced. In the meantime, more outreach should be targeted to Veterans</a:t>
            </a:r>
          </a:p>
          <a:p>
            <a:r>
              <a:rPr lang="en-US" dirty="0"/>
              <a:t>living unsheltered to identify their shelter and service needs and connect them with suitable programs to better ensure their health and safety while waiting for stable housing. </a:t>
            </a:r>
          </a:p>
          <a:p>
            <a:endParaRPr lang="en-US" dirty="0"/>
          </a:p>
          <a:p>
            <a:r>
              <a:rPr lang="en-US" dirty="0"/>
              <a:t>No child should face homelessness ever. Opening Doors: Federal Strategic Plan to Prevent and End Homelessness set the goal to end family homelessness by 2020. This will require better strategies for identifying all families experiencing homelessness, using prevention strategies whenever possible, and otherwise providing access to safe, temporary shelter and housing until a family can be connected to permanent housing. Rapid rehousing programs rapidly connect families and individuals experiencing homelessness to permanent housing through time-limited financial assistance and targeted supportive services and have demonstrated success in higher rates of</a:t>
            </a:r>
          </a:p>
          <a:p>
            <a:r>
              <a:rPr lang="en-US" dirty="0"/>
              <a:t>permanent housing placement and lower rates of returns to homelessness. Rapid-rehousing is underutilized in El Paso</a:t>
            </a:r>
          </a:p>
          <a:p>
            <a:r>
              <a:rPr lang="en-US" dirty="0"/>
              <a:t>County and should be expanded.</a:t>
            </a:r>
          </a:p>
          <a:p>
            <a:endParaRPr lang="en-US" dirty="0"/>
          </a:p>
          <a:p>
            <a:r>
              <a:rPr lang="en-US" dirty="0"/>
              <a:t>Data helps communities dispel myths about homelessness and stay focused on effective interventions. The HMIS is the most comprehensive source of information on homelessness in a community. Many housing programs are not required to participate in HMIS and choose not to participate, which prevents communities from understanding the true nature and extent of homelessness in their jurisdictions and from fully participating in the aggregation of data to better inform homeless policy at the federal and state levels. Finding strategies to encourage robust participation in this system will help improve the quality of interventions.</a:t>
            </a:r>
          </a:p>
          <a:p>
            <a:endParaRPr lang="en-US" dirty="0"/>
          </a:p>
          <a:p>
            <a:r>
              <a:rPr lang="en-US" dirty="0"/>
              <a:t>Racial disparities in experiences of homelessness in El Paso County are clear and persistent. The U.S. Interagency Council on Homelessness (USICH) and federal partners are challenging Continuums of Care across the country to assess and address racial</a:t>
            </a:r>
          </a:p>
          <a:p>
            <a:r>
              <a:rPr lang="en-US" dirty="0"/>
              <a:t>disparities. USICH recommends better data collection and analysis to understand the scope of racial disparities, identifying policies that perpetuate racial disparities, and training to build a shared understanding of the scope and drivers of racial disparities so they can be addressed. Continuums of Care cannot alone solve all of the dynamics and forces that create disparities. Change will require significant community-wide shifts that will take time and lasting commitment. </a:t>
            </a:r>
          </a:p>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12</a:t>
            </a:fld>
            <a:endParaRPr lang="en-US"/>
          </a:p>
        </p:txBody>
      </p:sp>
    </p:spTree>
    <p:extLst>
      <p:ext uri="{BB962C8B-B14F-4D97-AF65-F5344CB8AC3E}">
        <p14:creationId xmlns:p14="http://schemas.microsoft.com/office/powerpoint/2010/main" val="363594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13</a:t>
            </a:fld>
            <a:endParaRPr lang="en-US"/>
          </a:p>
        </p:txBody>
      </p:sp>
    </p:spTree>
    <p:extLst>
      <p:ext uri="{BB962C8B-B14F-4D97-AF65-F5344CB8AC3E}">
        <p14:creationId xmlns:p14="http://schemas.microsoft.com/office/powerpoint/2010/main" val="429204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14</a:t>
            </a:fld>
            <a:endParaRPr lang="en-US"/>
          </a:p>
        </p:txBody>
      </p:sp>
    </p:spTree>
    <p:extLst>
      <p:ext uri="{BB962C8B-B14F-4D97-AF65-F5344CB8AC3E}">
        <p14:creationId xmlns:p14="http://schemas.microsoft.com/office/powerpoint/2010/main" val="178138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15</a:t>
            </a:fld>
            <a:endParaRPr lang="en-US"/>
          </a:p>
        </p:txBody>
      </p:sp>
    </p:spTree>
    <p:extLst>
      <p:ext uri="{BB962C8B-B14F-4D97-AF65-F5344CB8AC3E}">
        <p14:creationId xmlns:p14="http://schemas.microsoft.com/office/powerpoint/2010/main" val="567148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17</a:t>
            </a:fld>
            <a:endParaRPr lang="en-US"/>
          </a:p>
        </p:txBody>
      </p:sp>
    </p:spTree>
    <p:extLst>
      <p:ext uri="{BB962C8B-B14F-4D97-AF65-F5344CB8AC3E}">
        <p14:creationId xmlns:p14="http://schemas.microsoft.com/office/powerpoint/2010/main" val="977869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26</a:t>
            </a:fld>
            <a:endParaRPr lang="en-US"/>
          </a:p>
        </p:txBody>
      </p:sp>
    </p:spTree>
    <p:extLst>
      <p:ext uri="{BB962C8B-B14F-4D97-AF65-F5344CB8AC3E}">
        <p14:creationId xmlns:p14="http://schemas.microsoft.com/office/powerpoint/2010/main" val="292684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27</a:t>
            </a:fld>
            <a:endParaRPr lang="en-US"/>
          </a:p>
        </p:txBody>
      </p:sp>
    </p:spTree>
    <p:extLst>
      <p:ext uri="{BB962C8B-B14F-4D97-AF65-F5344CB8AC3E}">
        <p14:creationId xmlns:p14="http://schemas.microsoft.com/office/powerpoint/2010/main" val="2265874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28</a:t>
            </a:fld>
            <a:endParaRPr lang="en-US"/>
          </a:p>
        </p:txBody>
      </p:sp>
    </p:spTree>
    <p:extLst>
      <p:ext uri="{BB962C8B-B14F-4D97-AF65-F5344CB8AC3E}">
        <p14:creationId xmlns:p14="http://schemas.microsoft.com/office/powerpoint/2010/main" val="460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29</a:t>
            </a:fld>
            <a:endParaRPr lang="en-US"/>
          </a:p>
        </p:txBody>
      </p:sp>
    </p:spTree>
    <p:extLst>
      <p:ext uri="{BB962C8B-B14F-4D97-AF65-F5344CB8AC3E}">
        <p14:creationId xmlns:p14="http://schemas.microsoft.com/office/powerpoint/2010/main" val="357948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Aimee:</a:t>
            </a:r>
          </a:p>
          <a:p>
            <a:r>
              <a:rPr lang="en-US" sz="1200" b="0" i="0" u="none" strike="noStrike" kern="1200" baseline="0" dirty="0">
                <a:solidFill>
                  <a:schemeClr val="tx1"/>
                </a:solidFill>
                <a:latin typeface="+mn-lt"/>
                <a:ea typeface="+mn-ea"/>
                <a:cs typeface="+mn-cs"/>
              </a:rPr>
              <a:t>Purpose: (from </a:t>
            </a:r>
            <a:r>
              <a:rPr lang="en-US" sz="1200" b="0" i="0" u="none" strike="noStrike" kern="1200" baseline="0" dirty="0" err="1">
                <a:solidFill>
                  <a:schemeClr val="tx1"/>
                </a:solidFill>
                <a:latin typeface="+mn-lt"/>
                <a:ea typeface="+mn-ea"/>
                <a:cs typeface="+mn-cs"/>
              </a:rPr>
              <a:t>hudexchange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The </a:t>
            </a:r>
            <a:r>
              <a:rPr lang="en-US" sz="1200" b="0" i="0" u="none" strike="noStrike" kern="1200" baseline="0" dirty="0" err="1">
                <a:solidFill>
                  <a:schemeClr val="tx1"/>
                </a:solidFill>
                <a:latin typeface="+mn-lt"/>
                <a:ea typeface="+mn-ea"/>
                <a:cs typeface="+mn-cs"/>
              </a:rPr>
              <a:t>CoC</a:t>
            </a:r>
            <a:r>
              <a:rPr lang="en-US" sz="1200" b="0" i="0" u="none" strike="noStrike" kern="1200" baseline="0" dirty="0">
                <a:solidFill>
                  <a:schemeClr val="tx1"/>
                </a:solidFill>
                <a:latin typeface="+mn-lt"/>
                <a:ea typeface="+mn-ea"/>
                <a:cs typeface="+mn-cs"/>
              </a:rPr>
              <a:t> Program is designed to assist individuals (including unaccompanied youth) and families experiencing homelessness and to provide the services needed to help such individuals move into transitional and permanent housing, with the goal of long-term stability. More broadly, the program is designed to promote community-wide planning and strategic use of resources to address homelessness; improve coordination and integration with mainstream resources and other p</a:t>
            </a:r>
          </a:p>
          <a:p>
            <a:r>
              <a:rPr lang="en-US" sz="1200" b="0" i="0" u="none" strike="noStrike" kern="1200" baseline="0" dirty="0">
                <a:solidFill>
                  <a:schemeClr val="tx1"/>
                </a:solidFill>
                <a:latin typeface="+mn-lt"/>
                <a:ea typeface="+mn-ea"/>
                <a:cs typeface="+mn-cs"/>
              </a:rPr>
              <a:t>programs targeted to people experiencing homelessness; improve data collection and performance measurement; and allow each community to tailor its program to the particular strengths and challenges within that community.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establishing a </a:t>
            </a:r>
            <a:r>
              <a:rPr lang="en-US" sz="1200" b="0" i="0" u="none" strike="noStrike" kern="1200" baseline="0" dirty="0" err="1">
                <a:solidFill>
                  <a:schemeClr val="tx1"/>
                </a:solidFill>
                <a:latin typeface="+mn-lt"/>
                <a:ea typeface="+mn-ea"/>
                <a:cs typeface="+mn-cs"/>
              </a:rPr>
              <a:t>CoC</a:t>
            </a:r>
            <a:r>
              <a:rPr lang="en-US" sz="1200" b="0" i="0" u="none" strike="noStrike" kern="1200" baseline="0" dirty="0">
                <a:solidFill>
                  <a:schemeClr val="tx1"/>
                </a:solidFill>
                <a:latin typeface="+mn-lt"/>
                <a:ea typeface="+mn-ea"/>
                <a:cs typeface="+mn-cs"/>
              </a:rPr>
              <a:t>, communities must bear in mind that </a:t>
            </a:r>
            <a:r>
              <a:rPr lang="en-US" sz="1200" b="0" i="0" u="none" strike="noStrike" kern="1200" baseline="0" dirty="0" err="1">
                <a:solidFill>
                  <a:schemeClr val="tx1"/>
                </a:solidFill>
                <a:latin typeface="+mn-lt"/>
                <a:ea typeface="+mn-ea"/>
                <a:cs typeface="+mn-cs"/>
              </a:rPr>
              <a:t>CoCs</a:t>
            </a:r>
            <a:r>
              <a:rPr lang="en-US" sz="1200" b="0" i="0" u="none" strike="noStrike" kern="1200" baseline="0" dirty="0">
                <a:solidFill>
                  <a:schemeClr val="tx1"/>
                </a:solidFill>
                <a:latin typeface="+mn-lt"/>
                <a:ea typeface="+mn-ea"/>
                <a:cs typeface="+mn-cs"/>
              </a:rPr>
              <a:t> are designed to:  Promote a community-wide commitment to the goal of ending homelessness  Provide funding for efforts for rapidly re-housing homeless individuals and families  Promote access to and effective use of mainstream programs  Optimize self-sufficiency among individuals and families experiencing homelessness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Definition of membership:  </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CoC</a:t>
            </a:r>
            <a:r>
              <a:rPr lang="en-US" sz="1200" kern="1200" dirty="0">
                <a:solidFill>
                  <a:schemeClr val="tx1"/>
                </a:solidFill>
                <a:effectLst/>
                <a:latin typeface="+mn-lt"/>
                <a:ea typeface="+mn-ea"/>
                <a:cs typeface="+mn-cs"/>
              </a:rPr>
              <a:t> seeks to be as inclusive as possible to fully reflect the community’s commitment to fighting homelessness.  Members must have expressed interest or knowledge</a:t>
            </a:r>
            <a:r>
              <a:rPr lang="en-US" sz="1200" kern="1200" baseline="0" dirty="0">
                <a:solidFill>
                  <a:schemeClr val="tx1"/>
                </a:solidFill>
                <a:effectLst/>
                <a:latin typeface="+mn-lt"/>
                <a:ea typeface="+mn-ea"/>
                <a:cs typeface="+mn-cs"/>
              </a:rPr>
              <a:t> in addressing the issues of homelessness.</a:t>
            </a:r>
            <a:br>
              <a:rPr lang="en-US" sz="1200" kern="1200" dirty="0">
                <a:solidFill>
                  <a:schemeClr val="tx1"/>
                </a:solidFill>
                <a:effectLst/>
                <a:latin typeface="+mn-lt"/>
                <a:ea typeface="+mn-ea"/>
                <a:cs typeface="+mn-cs"/>
              </a:rPr>
            </a:b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3</a:t>
            </a:fld>
            <a:endParaRPr lang="en-US"/>
          </a:p>
        </p:txBody>
      </p:sp>
    </p:spTree>
    <p:extLst>
      <p:ext uri="{BB962C8B-B14F-4D97-AF65-F5344CB8AC3E}">
        <p14:creationId xmlns:p14="http://schemas.microsoft.com/office/powerpoint/2010/main" val="294178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HUD funding of approximately $2.5 M annually</a:t>
            </a:r>
          </a:p>
          <a:p>
            <a:pPr marL="171450" indent="-171450">
              <a:buFont typeface="Arial" panose="020B0604020202020204" pitchFamily="34" charset="0"/>
              <a:buChar char="•"/>
            </a:pPr>
            <a:r>
              <a:rPr lang="en-US" dirty="0"/>
              <a:t>We promote</a:t>
            </a:r>
            <a:r>
              <a:rPr lang="en-US" baseline="0" dirty="0"/>
              <a:t> a community wide commitment to end homelessness</a:t>
            </a:r>
          </a:p>
          <a:p>
            <a:pPr marL="171450" indent="-171450">
              <a:buFont typeface="Arial" panose="020B0604020202020204" pitchFamily="34" charset="0"/>
              <a:buChar char="•"/>
            </a:pPr>
            <a:r>
              <a:rPr lang="en-US" baseline="0" dirty="0"/>
              <a:t>We utilize funding to quickly re-house families</a:t>
            </a:r>
          </a:p>
          <a:p>
            <a:pPr marL="171450" indent="-171450">
              <a:buFont typeface="Arial" panose="020B0604020202020204" pitchFamily="34" charset="0"/>
              <a:buChar char="•"/>
            </a:pPr>
            <a:r>
              <a:rPr lang="en-US" baseline="0" dirty="0"/>
              <a:t>We work with clients to optimize their self-sufficiency</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We are guided by policy and plans at the national level:</a:t>
            </a:r>
          </a:p>
          <a:p>
            <a:pPr marL="171450" indent="-171450">
              <a:buFont typeface="Arial" panose="020B0604020202020204" pitchFamily="34" charset="0"/>
              <a:buChar char="•"/>
            </a:pPr>
            <a:endParaRPr lang="en-US" baseline="0" dirty="0"/>
          </a:p>
          <a:p>
            <a:r>
              <a:rPr lang="en-US" dirty="0"/>
              <a:t>2010  Opening Doors:  Federal Plan to Prevent &amp; End Homelessness</a:t>
            </a:r>
          </a:p>
          <a:p>
            <a:r>
              <a:rPr lang="en-US" dirty="0"/>
              <a:t>2012  HEARTH Act Rules Published</a:t>
            </a:r>
          </a:p>
          <a:p>
            <a:r>
              <a:rPr lang="en-US" dirty="0"/>
              <a:t>2015  Opening Doors (amended)</a:t>
            </a:r>
          </a:p>
          <a:p>
            <a:r>
              <a:rPr lang="en-US" dirty="0"/>
              <a:t>2018  Home, Together: The Federal Strategic Plan to Prevent &amp; End Homelessness</a:t>
            </a:r>
          </a:p>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4</a:t>
            </a:fld>
            <a:endParaRPr lang="en-US"/>
          </a:p>
        </p:txBody>
      </p:sp>
    </p:spTree>
    <p:extLst>
      <p:ext uri="{BB962C8B-B14F-4D97-AF65-F5344CB8AC3E}">
        <p14:creationId xmlns:p14="http://schemas.microsoft.com/office/powerpoint/2010/main" val="102372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5</a:t>
            </a:fld>
            <a:endParaRPr lang="en-US"/>
          </a:p>
        </p:txBody>
      </p:sp>
    </p:spTree>
    <p:extLst>
      <p:ext uri="{BB962C8B-B14F-4D97-AF65-F5344CB8AC3E}">
        <p14:creationId xmlns:p14="http://schemas.microsoft.com/office/powerpoint/2010/main" val="399975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6</a:t>
            </a:fld>
            <a:endParaRPr lang="en-US"/>
          </a:p>
        </p:txBody>
      </p:sp>
    </p:spTree>
    <p:extLst>
      <p:ext uri="{BB962C8B-B14F-4D97-AF65-F5344CB8AC3E}">
        <p14:creationId xmlns:p14="http://schemas.microsoft.com/office/powerpoint/2010/main" val="209044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7</a:t>
            </a:fld>
            <a:endParaRPr lang="en-US"/>
          </a:p>
        </p:txBody>
      </p:sp>
    </p:spTree>
    <p:extLst>
      <p:ext uri="{BB962C8B-B14F-4D97-AF65-F5344CB8AC3E}">
        <p14:creationId xmlns:p14="http://schemas.microsoft.com/office/powerpoint/2010/main" val="395996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8</a:t>
            </a:fld>
            <a:endParaRPr lang="en-US"/>
          </a:p>
        </p:txBody>
      </p:sp>
    </p:spTree>
    <p:extLst>
      <p:ext uri="{BB962C8B-B14F-4D97-AF65-F5344CB8AC3E}">
        <p14:creationId xmlns:p14="http://schemas.microsoft.com/office/powerpoint/2010/main" val="44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In Time Highlights – HUD count:</a:t>
            </a:r>
          </a:p>
          <a:p>
            <a:r>
              <a:rPr lang="en-US" dirty="0"/>
              <a:t>The total number of persons counted in 2018 increased 9.6% from 1415 to 1551 . (Not including people in supportive  housing programs)</a:t>
            </a:r>
          </a:p>
          <a:p>
            <a:r>
              <a:rPr lang="en-US" dirty="0"/>
              <a:t>There was an 11% increase in the number of people who were unsheltered. This year that was 513 of our neighbors compared with 457 last year. So 56 more people were living unsheltered on that one night = a snapshot of the most vulnerable in our community.</a:t>
            </a:r>
          </a:p>
          <a:p>
            <a:endParaRPr lang="en-US" dirty="0"/>
          </a:p>
          <a:p>
            <a:r>
              <a:rPr lang="en-US" dirty="0"/>
              <a:t>Too early to make many inferences from the data, but it is likely relevant that …</a:t>
            </a:r>
          </a:p>
          <a:p>
            <a:r>
              <a:rPr lang="en-US" dirty="0"/>
              <a:t>There was  brand new Street Outreach team with additional volunteers and technology helping to locate “unsheltered persons”</a:t>
            </a:r>
          </a:p>
          <a:p>
            <a:r>
              <a:rPr lang="en-US" dirty="0"/>
              <a:t>Of the 513 unsheltered persons at the time of PIT may not have been in a shelter/housing resource because the available resources may have been for a special sub-population – Veterans, victims of DV, youth, medically fragile, etc.)</a:t>
            </a:r>
          </a:p>
          <a:p>
            <a:endParaRPr lang="en-US" dirty="0"/>
          </a:p>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9</a:t>
            </a:fld>
            <a:endParaRPr lang="en-US"/>
          </a:p>
        </p:txBody>
      </p:sp>
    </p:spTree>
    <p:extLst>
      <p:ext uri="{BB962C8B-B14F-4D97-AF65-F5344CB8AC3E}">
        <p14:creationId xmlns:p14="http://schemas.microsoft.com/office/powerpoint/2010/main" val="401235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10</a:t>
            </a:fld>
            <a:endParaRPr lang="en-US"/>
          </a:p>
        </p:txBody>
      </p:sp>
    </p:spTree>
    <p:extLst>
      <p:ext uri="{BB962C8B-B14F-4D97-AF65-F5344CB8AC3E}">
        <p14:creationId xmlns:p14="http://schemas.microsoft.com/office/powerpoint/2010/main" val="1947941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FEC44-4D10-2246-AFD5-5CDA020AAC19}"/>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2873375"/>
            <a:ext cx="9144000" cy="11652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04800" y="4038600"/>
            <a:ext cx="8534400" cy="533400"/>
          </a:xfrm>
        </p:spPr>
        <p:txBody>
          <a:bodyPr>
            <a:normAutofit/>
          </a:bodyPr>
          <a:lstStyle>
            <a:lvl1pPr marL="0" indent="0" algn="ctr">
              <a:buNone/>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870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miss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49422-F7F2-5149-9F75-E265D8A309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51718"/>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121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miss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D74C01-F3B1-924B-8036-B26869BEC7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51718"/>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064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interes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403B98-5DD9-C948-830C-D9C62AB315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758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interes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ED765-9B5A-4443-A5ED-E61DAC889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308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interest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7F1E95-F667-B240-9FCD-702030F4B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913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interes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A5EDEA-B78E-344C-A551-001770C6F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2525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interes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6D188-6A7A-D14D-973A-B6767CA2F2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323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interes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7E2EF-7C3A-6345-99F3-9F3D44A38E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172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D7FA54-7671-544D-9D8B-9573FC91D6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702175"/>
            <a:ext cx="9144000" cy="11652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304800" y="5867400"/>
            <a:ext cx="8534400" cy="533400"/>
          </a:xfrm>
        </p:spPr>
        <p:txBody>
          <a:bodyPr>
            <a:normAutofit/>
          </a:bodyPr>
          <a:lstStyle>
            <a:lvl1pPr marL="0" indent="0" algn="ctr">
              <a:buNone/>
              <a:defRPr sz="28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8583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si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BA1E1-B54F-EE44-8A6D-734912820C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20762"/>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74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si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D4AEA-F4CD-064C-9982-AE25E8A6EE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20762"/>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877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si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9CF91D-7A38-4346-B1C4-DEE6857C3C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20762"/>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704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sim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BF5EBC-A177-8B4A-8C8E-7900513C6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20762"/>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01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ith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64FA92-F71D-F941-8646-F5056C8EA769}"/>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533400" y="1020762"/>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832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miss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AA7991-1A60-A448-8780-B265705010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51718"/>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19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miss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5684D-C7C9-7D4A-8CC1-EFB5FD8EE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33400" y="1051718"/>
            <a:ext cx="84582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24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8683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1371600"/>
            <a:ext cx="8458200" cy="4754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894571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6" r:id="rId4"/>
    <p:sldLayoutId id="2147483667" r:id="rId5"/>
    <p:sldLayoutId id="2147483668" r:id="rId6"/>
    <p:sldLayoutId id="2147483650" r:id="rId7"/>
    <p:sldLayoutId id="2147483663" r:id="rId8"/>
    <p:sldLayoutId id="2147483665" r:id="rId9"/>
    <p:sldLayoutId id="2147483669" r:id="rId10"/>
    <p:sldLayoutId id="2147483670" r:id="rId11"/>
    <p:sldLayoutId id="2147483655" r:id="rId12"/>
    <p:sldLayoutId id="2147483660" r:id="rId13"/>
    <p:sldLayoutId id="2147483661" r:id="rId14"/>
    <p:sldLayoutId id="2147483671" r:id="rId15"/>
    <p:sldLayoutId id="2147483672" r:id="rId16"/>
    <p:sldLayoutId id="2147483673" r:id="rId17"/>
  </p:sldLayoutIdLst>
  <p:txStyles>
    <p:titleStyle>
      <a:lvl1pPr algn="l" defTabSz="914400" rtl="0" eaLnBrk="1" latinLnBrk="0" hangingPunct="1">
        <a:spcBef>
          <a:spcPct val="0"/>
        </a:spcBef>
        <a:buNone/>
        <a:defRPr sz="2800" b="1" kern="1200" cap="all" spc="5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F3CF6A-EA19-3D44-885D-295D3A175DD5}"/>
              </a:ext>
            </a:extLst>
          </p:cNvPr>
          <p:cNvSpPr txBox="1"/>
          <p:nvPr/>
        </p:nvSpPr>
        <p:spPr>
          <a:xfrm>
            <a:off x="1066800" y="1066800"/>
            <a:ext cx="6934200" cy="4339650"/>
          </a:xfrm>
          <a:prstGeom prst="rect">
            <a:avLst/>
          </a:prstGeom>
          <a:noFill/>
        </p:spPr>
        <p:txBody>
          <a:bodyPr wrap="square" rtlCol="0">
            <a:spAutoFit/>
          </a:bodyPr>
          <a:lstStyle/>
          <a:p>
            <a:pPr algn="ctr"/>
            <a:r>
              <a:rPr lang="en-US" sz="4000" dirty="0">
                <a:solidFill>
                  <a:schemeClr val="bg1"/>
                </a:solidFill>
              </a:rPr>
              <a:t>Pikes Peak Continuum of Care </a:t>
            </a:r>
          </a:p>
          <a:p>
            <a:pPr algn="ctr"/>
            <a:r>
              <a:rPr lang="en-US" sz="4000" dirty="0">
                <a:solidFill>
                  <a:schemeClr val="bg1"/>
                </a:solidFill>
              </a:rPr>
              <a:t>Bi-Annual Membership Meeting</a:t>
            </a:r>
          </a:p>
          <a:p>
            <a:pPr algn="ctr"/>
            <a:endParaRPr lang="en-US" sz="4000" dirty="0">
              <a:solidFill>
                <a:schemeClr val="bg1"/>
              </a:solidFill>
            </a:endParaRPr>
          </a:p>
          <a:p>
            <a:pPr algn="ctr"/>
            <a:r>
              <a:rPr lang="en-US" sz="4000" dirty="0">
                <a:solidFill>
                  <a:schemeClr val="bg1"/>
                </a:solidFill>
              </a:rPr>
              <a:t>Special Guest:</a:t>
            </a:r>
          </a:p>
          <a:p>
            <a:pPr algn="ctr"/>
            <a:r>
              <a:rPr lang="en-US" sz="3600" dirty="0" err="1">
                <a:solidFill>
                  <a:schemeClr val="bg1"/>
                </a:solidFill>
              </a:rPr>
              <a:t>Claas</a:t>
            </a:r>
            <a:r>
              <a:rPr lang="en-US" sz="3600" dirty="0">
                <a:solidFill>
                  <a:schemeClr val="bg1"/>
                </a:solidFill>
              </a:rPr>
              <a:t> Ehlers, CEO Family Promise</a:t>
            </a:r>
          </a:p>
          <a:p>
            <a:pPr algn="ctr"/>
            <a:endParaRPr lang="en-US" sz="4000" dirty="0">
              <a:solidFill>
                <a:schemeClr val="bg1"/>
              </a:solidFill>
            </a:endParaRPr>
          </a:p>
          <a:p>
            <a:pPr algn="ctr"/>
            <a:r>
              <a:rPr lang="en-US" sz="4000" dirty="0">
                <a:solidFill>
                  <a:schemeClr val="bg1"/>
                </a:solidFill>
              </a:rPr>
              <a:t>November 16, 2018</a:t>
            </a:r>
          </a:p>
        </p:txBody>
      </p:sp>
    </p:spTree>
    <p:extLst>
      <p:ext uri="{BB962C8B-B14F-4D97-AF65-F5344CB8AC3E}">
        <p14:creationId xmlns:p14="http://schemas.microsoft.com/office/powerpoint/2010/main" val="422349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482600" y="643467"/>
            <a:ext cx="2522980" cy="3318933"/>
          </a:xfrm>
          <a:noFill/>
          <a:ln w="19050">
            <a:solidFill>
              <a:schemeClr val="bg1"/>
            </a:solidFill>
          </a:ln>
        </p:spPr>
        <p:txBody>
          <a:bodyPr wrap="square">
            <a:normAutofit/>
          </a:bodyPr>
          <a:lstStyle/>
          <a:p>
            <a:pPr algn="ctr"/>
            <a:r>
              <a:rPr lang="en-US" sz="2400" dirty="0">
                <a:solidFill>
                  <a:schemeClr val="bg1"/>
                </a:solidFill>
              </a:rPr>
              <a:t>General Population growth rate vs.</a:t>
            </a:r>
            <a:br>
              <a:rPr lang="en-US" sz="2400" dirty="0">
                <a:solidFill>
                  <a:schemeClr val="bg1"/>
                </a:solidFill>
              </a:rPr>
            </a:br>
            <a:r>
              <a:rPr lang="en-US" sz="2400" dirty="0">
                <a:solidFill>
                  <a:schemeClr val="bg1"/>
                </a:solidFill>
              </a:rPr>
              <a:t>Homeless population growth rate </a:t>
            </a:r>
            <a:br>
              <a:rPr lang="en-US" sz="2400" dirty="0">
                <a:solidFill>
                  <a:schemeClr val="bg1"/>
                </a:solidFill>
              </a:rPr>
            </a:br>
            <a:endParaRPr lang="en-US" sz="2400" dirty="0">
              <a:solidFill>
                <a:schemeClr val="bg1"/>
              </a:solidFill>
            </a:endParaRP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482601" y="2638044"/>
            <a:ext cx="2522980" cy="3415622"/>
          </a:xfrm>
        </p:spPr>
        <p:txBody>
          <a:bodyPr>
            <a:normAutofit/>
          </a:bodyPr>
          <a:lstStyle/>
          <a:p>
            <a:pPr marL="0" indent="0">
              <a:buNone/>
            </a:pPr>
            <a:endParaRPr lang="en-US" sz="1700">
              <a:solidFill>
                <a:schemeClr val="bg1"/>
              </a:solidFill>
            </a:endParaRPr>
          </a:p>
          <a:p>
            <a:pPr marL="0" indent="0">
              <a:buNone/>
            </a:pPr>
            <a:r>
              <a:rPr lang="en-US" sz="1700">
                <a:solidFill>
                  <a:schemeClr val="bg1"/>
                </a:solidFill>
              </a:rPr>
              <a:t> </a:t>
            </a:r>
          </a:p>
          <a:p>
            <a:pPr marL="0" indent="0">
              <a:buNone/>
            </a:pPr>
            <a:endParaRPr lang="en-US" sz="1700">
              <a:solidFill>
                <a:schemeClr val="bg1"/>
              </a:solidFill>
            </a:endParaRPr>
          </a:p>
          <a:p>
            <a:endParaRPr lang="en-US" sz="1700">
              <a:solidFill>
                <a:schemeClr val="bg1"/>
              </a:solidFill>
            </a:endParaRPr>
          </a:p>
        </p:txBody>
      </p:sp>
      <p:pic>
        <p:nvPicPr>
          <p:cNvPr id="3" name="Picture 2">
            <a:extLst>
              <a:ext uri="{FF2B5EF4-FFF2-40B4-BE49-F238E27FC236}">
                <a16:creationId xmlns:a16="http://schemas.microsoft.com/office/drawing/2014/main" id="{BE8FAC0A-09EB-4606-80EE-5F5F5F98F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500" y="381001"/>
            <a:ext cx="4625720" cy="5410200"/>
          </a:xfrm>
          <a:prstGeom prst="rect">
            <a:avLst/>
          </a:prstGeom>
        </p:spPr>
      </p:pic>
    </p:spTree>
    <p:extLst>
      <p:ext uri="{BB962C8B-B14F-4D97-AF65-F5344CB8AC3E}">
        <p14:creationId xmlns:p14="http://schemas.microsoft.com/office/powerpoint/2010/main" val="383516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42116"/>
            <a:ext cx="8839200" cy="868362"/>
          </a:xfrm>
        </p:spPr>
        <p:txBody>
          <a:bodyPr>
            <a:normAutofit fontScale="90000"/>
          </a:bodyPr>
          <a:lstStyle/>
          <a:p>
            <a:pPr algn="ctr"/>
            <a:r>
              <a:rPr lang="en-US" dirty="0"/>
              <a:t>Colorado springs median rent </a:t>
            </a:r>
            <a:br>
              <a:rPr lang="en-US" dirty="0"/>
            </a:br>
            <a:r>
              <a:rPr lang="en-US" dirty="0"/>
              <a:t>vs.</a:t>
            </a:r>
            <a:br>
              <a:rPr lang="en-US" dirty="0"/>
            </a:br>
            <a:r>
              <a:rPr lang="en-US" dirty="0"/>
              <a:t>Hud fair market rate vouchers</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a:bodyPr>
          <a:lstStyle/>
          <a:p>
            <a:pPr marL="0" indent="0">
              <a:buNone/>
            </a:pPr>
            <a:endParaRPr lang="en-US" dirty="0"/>
          </a:p>
          <a:p>
            <a:pPr marL="0" indent="0">
              <a:buNone/>
            </a:pPr>
            <a:r>
              <a:rPr lang="en-US" sz="2400" dirty="0"/>
              <a:t> </a:t>
            </a:r>
          </a:p>
          <a:p>
            <a:pPr marL="0" indent="0">
              <a:buNone/>
            </a:pPr>
            <a:endParaRPr lang="en-US" sz="2400" dirty="0"/>
          </a:p>
          <a:p>
            <a:endParaRPr lang="en-US" dirty="0"/>
          </a:p>
        </p:txBody>
      </p:sp>
      <p:graphicFrame>
        <p:nvGraphicFramePr>
          <p:cNvPr id="6" name="Chart 5">
            <a:extLst>
              <a:ext uri="{FF2B5EF4-FFF2-40B4-BE49-F238E27FC236}">
                <a16:creationId xmlns:a16="http://schemas.microsoft.com/office/drawing/2014/main" id="{DEA03B14-6E80-4538-A739-FEB71DF00C93}"/>
              </a:ext>
            </a:extLst>
          </p:cNvPr>
          <p:cNvGraphicFramePr/>
          <p:nvPr>
            <p:extLst>
              <p:ext uri="{D42A27DB-BD31-4B8C-83A1-F6EECF244321}">
                <p14:modId xmlns:p14="http://schemas.microsoft.com/office/powerpoint/2010/main" val="1595276951"/>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313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365125"/>
            <a:ext cx="7886700" cy="1325563"/>
          </a:xfrm>
        </p:spPr>
        <p:txBody>
          <a:bodyPr>
            <a:normAutofit/>
          </a:bodyPr>
          <a:lstStyle/>
          <a:p>
            <a:r>
              <a:rPr lang="en-US"/>
              <a:t>CoC Community Report – 2018</a:t>
            </a:r>
            <a:br>
              <a:rPr lang="en-US"/>
            </a:br>
            <a:r>
              <a:rPr lang="en-US"/>
              <a:t>Recommendations </a:t>
            </a:r>
          </a:p>
        </p:txBody>
      </p:sp>
      <p:graphicFrame>
        <p:nvGraphicFramePr>
          <p:cNvPr id="7" name="Content Placeholder 4">
            <a:extLst>
              <a:ext uri="{FF2B5EF4-FFF2-40B4-BE49-F238E27FC236}">
                <a16:creationId xmlns:a16="http://schemas.microsoft.com/office/drawing/2014/main" id="{AD1700D1-19DE-458F-86BC-9AFDA3A5A0F5}"/>
              </a:ext>
            </a:extLst>
          </p:cNvPr>
          <p:cNvGraphicFramePr>
            <a:graphicFrameLocks noGrp="1"/>
          </p:cNvGraphicFramePr>
          <p:nvPr>
            <p:ph idx="1"/>
            <p:extLst>
              <p:ext uri="{D42A27DB-BD31-4B8C-83A1-F6EECF244321}">
                <p14:modId xmlns:p14="http://schemas.microsoft.com/office/powerpoint/2010/main" val="17188806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57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p:txBody>
          <a:bodyPr/>
          <a:lstStyle/>
          <a:p>
            <a:pPr algn="ctr"/>
            <a:r>
              <a:rPr lang="en-US" dirty="0"/>
              <a:t>2018 </a:t>
            </a:r>
            <a:r>
              <a:rPr lang="en-US" dirty="0" err="1"/>
              <a:t>CoC</a:t>
            </a:r>
            <a:r>
              <a:rPr lang="en-US" dirty="0"/>
              <a:t> Funding competition</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lnSpcReduction="10000"/>
          </a:bodyPr>
          <a:lstStyle/>
          <a:p>
            <a:r>
              <a:rPr lang="en-US" dirty="0"/>
              <a:t>HUD </a:t>
            </a:r>
            <a:r>
              <a:rPr lang="en-US" dirty="0" err="1"/>
              <a:t>CoC</a:t>
            </a:r>
            <a:r>
              <a:rPr lang="en-US" dirty="0"/>
              <a:t> Priorities and Application Points</a:t>
            </a:r>
          </a:p>
          <a:p>
            <a:r>
              <a:rPr lang="en-US" dirty="0"/>
              <a:t>22 Projects were submitted for consideration from  9 applicants.</a:t>
            </a:r>
          </a:p>
          <a:p>
            <a:r>
              <a:rPr lang="en-US" dirty="0"/>
              <a:t>Tier 1 and Tier 2 Ranking </a:t>
            </a:r>
          </a:p>
          <a:p>
            <a:r>
              <a:rPr lang="en-US" dirty="0"/>
              <a:t>Take-Aways:</a:t>
            </a:r>
          </a:p>
          <a:p>
            <a:pPr lvl="1"/>
            <a:r>
              <a:rPr lang="en-US" dirty="0"/>
              <a:t>Application Gaps </a:t>
            </a:r>
          </a:p>
          <a:p>
            <a:pPr lvl="1"/>
            <a:r>
              <a:rPr lang="en-US" dirty="0"/>
              <a:t>Need for monitoring and capacity building</a:t>
            </a:r>
          </a:p>
          <a:p>
            <a:pPr lvl="1"/>
            <a:r>
              <a:rPr lang="en-US" dirty="0"/>
              <a:t>Focus for 2019</a:t>
            </a:r>
          </a:p>
          <a:p>
            <a:pPr marL="0" indent="0">
              <a:buNone/>
            </a:pPr>
            <a:endParaRPr lang="en-US" dirty="0"/>
          </a:p>
          <a:p>
            <a:pPr marL="0" indent="0">
              <a:buNone/>
            </a:pPr>
            <a:r>
              <a:rPr lang="en-US" sz="2400" dirty="0"/>
              <a:t> </a:t>
            </a:r>
          </a:p>
          <a:p>
            <a:pPr marL="0" indent="0">
              <a:buNone/>
            </a:pPr>
            <a:endParaRPr lang="en-US" sz="2400" dirty="0"/>
          </a:p>
          <a:p>
            <a:endParaRPr lang="en-US" dirty="0"/>
          </a:p>
        </p:txBody>
      </p:sp>
    </p:spTree>
    <p:extLst>
      <p:ext uri="{BB962C8B-B14F-4D97-AF65-F5344CB8AC3E}">
        <p14:creationId xmlns:p14="http://schemas.microsoft.com/office/powerpoint/2010/main" val="49481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963877"/>
            <a:ext cx="2620771" cy="4930246"/>
          </a:xfrm>
        </p:spPr>
        <p:txBody>
          <a:bodyPr>
            <a:normAutofit/>
          </a:bodyPr>
          <a:lstStyle/>
          <a:p>
            <a:pPr algn="r"/>
            <a:r>
              <a:rPr lang="en-US" dirty="0"/>
              <a:t>Membership Voting</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32023" y="963877"/>
            <a:ext cx="4783327" cy="4930246"/>
          </a:xfrm>
        </p:spPr>
        <p:txBody>
          <a:bodyPr anchor="ctr">
            <a:normAutofit/>
          </a:bodyPr>
          <a:lstStyle/>
          <a:p>
            <a:pPr marL="0" indent="0">
              <a:buNone/>
            </a:pPr>
            <a:endParaRPr lang="en-US" sz="2100" dirty="0"/>
          </a:p>
          <a:p>
            <a:r>
              <a:rPr lang="en-US" sz="2100" dirty="0"/>
              <a:t> Governing Board Elections </a:t>
            </a:r>
          </a:p>
          <a:p>
            <a:r>
              <a:rPr lang="en-US" sz="2100" dirty="0"/>
              <a:t>Recommended Changes to PPCoC Charter</a:t>
            </a:r>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410973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52400"/>
            <a:ext cx="8839200" cy="868362"/>
          </a:xfrm>
        </p:spPr>
        <p:txBody>
          <a:bodyPr/>
          <a:lstStyle/>
          <a:p>
            <a:pPr algn="ctr"/>
            <a:r>
              <a:rPr lang="en-US"/>
              <a:t>Governing Board Election Process</a:t>
            </a:r>
            <a:endParaRPr lang="en-US" dirty="0"/>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a:bodyPr>
          <a:lstStyle/>
          <a:p>
            <a:pPr marL="0" indent="0">
              <a:buNone/>
            </a:pPr>
            <a:endParaRPr lang="en-US" dirty="0"/>
          </a:p>
          <a:p>
            <a:pPr marL="800100" lvl="1" indent="-342900">
              <a:lnSpc>
                <a:spcPct val="140000"/>
              </a:lnSpc>
              <a:buFont typeface="Wingdings" panose="05000000000000000000" pitchFamily="2" charset="2"/>
              <a:buChar char="§"/>
            </a:pPr>
            <a:r>
              <a:rPr lang="en-US" sz="2400" dirty="0"/>
              <a:t> </a:t>
            </a:r>
            <a:r>
              <a:rPr lang="en-US" sz="2200" dirty="0"/>
              <a:t>Membership votes on the Governing Board annually</a:t>
            </a:r>
          </a:p>
          <a:p>
            <a:pPr marL="800100" lvl="1" indent="-342900">
              <a:lnSpc>
                <a:spcPct val="140000"/>
              </a:lnSpc>
              <a:buFont typeface="Wingdings" panose="05000000000000000000" pitchFamily="2" charset="2"/>
              <a:buChar char="§"/>
            </a:pPr>
            <a:r>
              <a:rPr lang="en-US" sz="2200" dirty="0"/>
              <a:t>PPCoC Governing Board (GB) comprised of 13-21 members</a:t>
            </a:r>
          </a:p>
          <a:p>
            <a:pPr marL="800100" lvl="1" indent="-342900">
              <a:lnSpc>
                <a:spcPct val="140000"/>
              </a:lnSpc>
              <a:buFont typeface="Wingdings" panose="05000000000000000000" pitchFamily="2" charset="2"/>
              <a:buChar char="§"/>
            </a:pPr>
            <a:r>
              <a:rPr lang="en-US" sz="2200" dirty="0"/>
              <a:t>City of Colorado Springs, El Paso County, and Colorado Springs Housing Authority representatives serve the GB in ex-officio capacity</a:t>
            </a:r>
          </a:p>
          <a:p>
            <a:pPr marL="800100" lvl="1" indent="-342900">
              <a:lnSpc>
                <a:spcPct val="140000"/>
              </a:lnSpc>
              <a:buFont typeface="Wingdings" panose="05000000000000000000" pitchFamily="2" charset="2"/>
              <a:buChar char="§"/>
            </a:pPr>
            <a:r>
              <a:rPr lang="en-US" sz="2200" dirty="0"/>
              <a:t>GB members may serve up to two, 3-year terms</a:t>
            </a:r>
          </a:p>
          <a:p>
            <a:pPr marL="0" indent="0">
              <a:buNone/>
            </a:pP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1388820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52400"/>
            <a:ext cx="8839200" cy="868362"/>
          </a:xfrm>
        </p:spPr>
        <p:txBody>
          <a:bodyPr/>
          <a:lstStyle/>
          <a:p>
            <a:pPr algn="ctr"/>
            <a:r>
              <a:rPr lang="en-US"/>
              <a:t>2018 Governing board roster</a:t>
            </a:r>
            <a:endParaRPr lang="en-US" dirty="0"/>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1020762"/>
            <a:ext cx="8458200" cy="4754563"/>
          </a:xfrm>
        </p:spPr>
        <p:txBody>
          <a:bodyPr>
            <a:normAutofit fontScale="55000" lnSpcReduction="20000"/>
          </a:bodyPr>
          <a:lstStyle/>
          <a:p>
            <a:pPr>
              <a:buAutoNum type="arabicPeriod"/>
            </a:pPr>
            <a:r>
              <a:rPr lang="en-US"/>
              <a:t>Beth Roalstad - Homeward Pikes Peak</a:t>
            </a:r>
          </a:p>
          <a:p>
            <a:pPr>
              <a:buAutoNum type="arabicPeriod"/>
            </a:pPr>
            <a:r>
              <a:rPr lang="en-US"/>
              <a:t>Greg Morris - Ascending to Health</a:t>
            </a:r>
          </a:p>
          <a:p>
            <a:pPr>
              <a:buAutoNum type="arabicPeriod"/>
            </a:pPr>
            <a:r>
              <a:rPr lang="en-US"/>
              <a:t>Kimberley Sherwood - Third Sector Group</a:t>
            </a:r>
          </a:p>
          <a:p>
            <a:pPr>
              <a:buAutoNum type="arabicPeriod"/>
            </a:pPr>
            <a:r>
              <a:rPr lang="en-US"/>
              <a:t>Jennifer Polk - Catholic Charities of Central Colorado</a:t>
            </a:r>
          </a:p>
          <a:p>
            <a:pPr>
              <a:buAutoNum type="arabicPeriod"/>
            </a:pPr>
            <a:r>
              <a:rPr lang="en-US"/>
              <a:t>Aimee Cox –    Community Health Partnership </a:t>
            </a:r>
          </a:p>
          <a:p>
            <a:pPr>
              <a:buAutoNum type="arabicPeriod"/>
            </a:pPr>
            <a:r>
              <a:rPr lang="en-US"/>
              <a:t>*Andy Phelps – City of Colorado Springs</a:t>
            </a:r>
          </a:p>
          <a:p>
            <a:pPr>
              <a:buAutoNum type="arabicPeriod"/>
            </a:pPr>
            <a:r>
              <a:rPr lang="en-US"/>
              <a:t>*Joanna Crosby–   City of Colorado Springs Community Dev.</a:t>
            </a:r>
          </a:p>
          <a:p>
            <a:pPr>
              <a:buAutoNum type="arabicPeriod"/>
            </a:pPr>
            <a:r>
              <a:rPr lang="en-US"/>
              <a:t>*Chad Wright –    Colorado Springs Housing Authority </a:t>
            </a:r>
          </a:p>
          <a:p>
            <a:pPr>
              <a:buAutoNum type="arabicPeriod"/>
            </a:pPr>
            <a:r>
              <a:rPr lang="en-US"/>
              <a:t>*Christopher Garvin –  El Paso County Dept. of Human Services</a:t>
            </a:r>
          </a:p>
          <a:p>
            <a:pPr>
              <a:buAutoNum type="arabicPeriod"/>
            </a:pPr>
            <a:r>
              <a:rPr lang="en-US"/>
              <a:t>*DeAnne McCann –  El Paso County Housing Authority</a:t>
            </a:r>
          </a:p>
          <a:p>
            <a:pPr>
              <a:buAutoNum type="arabicPeriod"/>
            </a:pPr>
            <a:r>
              <a:rPr lang="en-US"/>
              <a:t> Jacque Franklin –   First Congregational Church </a:t>
            </a:r>
          </a:p>
          <a:p>
            <a:pPr>
              <a:buAutoNum type="arabicPeriod"/>
            </a:pPr>
            <a:r>
              <a:rPr lang="en-US"/>
              <a:t> John Spears –    Pikes Peak Library District</a:t>
            </a:r>
          </a:p>
          <a:p>
            <a:pPr>
              <a:buAutoNum type="arabicPeriod"/>
            </a:pPr>
            <a:r>
              <a:rPr lang="en-US"/>
              <a:t> Laura Nelson –    Apartment Association of Southern Colorado </a:t>
            </a:r>
          </a:p>
          <a:p>
            <a:pPr>
              <a:buAutoNum type="arabicPeriod"/>
            </a:pPr>
            <a:r>
              <a:rPr lang="en-US"/>
              <a:t> Shawna Kemppainen –  Urban Peak Colorado Springs </a:t>
            </a:r>
          </a:p>
          <a:p>
            <a:pPr>
              <a:buAutoNum type="arabicPeriod"/>
            </a:pPr>
            <a:r>
              <a:rPr lang="en-US"/>
              <a:t> SherryLynn Boyles – TESSA </a:t>
            </a:r>
          </a:p>
          <a:p>
            <a:pPr marL="0" indent="0">
              <a:buNone/>
            </a:pPr>
            <a:r>
              <a:rPr lang="en-US" sz="2400"/>
              <a:t> </a:t>
            </a:r>
          </a:p>
          <a:p>
            <a:pPr marL="0" indent="0">
              <a:buNone/>
            </a:pPr>
            <a:r>
              <a:rPr lang="en-US" sz="2400"/>
              <a:t>*Indicates Ex-Officio Status</a:t>
            </a:r>
          </a:p>
          <a:p>
            <a:endParaRPr lang="en-US" dirty="0"/>
          </a:p>
        </p:txBody>
      </p:sp>
    </p:spTree>
    <p:extLst>
      <p:ext uri="{BB962C8B-B14F-4D97-AF65-F5344CB8AC3E}">
        <p14:creationId xmlns:p14="http://schemas.microsoft.com/office/powerpoint/2010/main" val="370301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4" name="Rectangle 13">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365125"/>
            <a:ext cx="7886700" cy="1325563"/>
          </a:xfrm>
        </p:spPr>
        <p:txBody>
          <a:bodyPr>
            <a:normAutofit/>
          </a:bodyPr>
          <a:lstStyle/>
          <a:p>
            <a:pPr algn="ctr"/>
            <a:r>
              <a:rPr lang="en-US" dirty="0"/>
              <a:t>Pikes Peak continuum of care</a:t>
            </a:r>
          </a:p>
        </p:txBody>
      </p:sp>
      <p:graphicFrame>
        <p:nvGraphicFramePr>
          <p:cNvPr id="7" name="Content Placeholder 4">
            <a:extLst>
              <a:ext uri="{FF2B5EF4-FFF2-40B4-BE49-F238E27FC236}">
                <a16:creationId xmlns:a16="http://schemas.microsoft.com/office/drawing/2014/main" id="{27DEA567-BC85-46C5-A486-F9DFFE658345}"/>
              </a:ext>
            </a:extLst>
          </p:cNvPr>
          <p:cNvGraphicFramePr>
            <a:graphicFrameLocks noGrp="1"/>
          </p:cNvGraphicFramePr>
          <p:nvPr>
            <p:ph idx="1"/>
            <p:extLst>
              <p:ext uri="{D42A27DB-BD31-4B8C-83A1-F6EECF244321}">
                <p14:modId xmlns:p14="http://schemas.microsoft.com/office/powerpoint/2010/main" val="1226357564"/>
              </p:ext>
            </p:extLst>
          </p:nvPr>
        </p:nvGraphicFramePr>
        <p:xfrm>
          <a:off x="628650" y="1825625"/>
          <a:ext cx="7886700" cy="3889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288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a:bodyPr>
          <a:lstStyle/>
          <a:p>
            <a:pPr>
              <a:lnSpc>
                <a:spcPct val="90000"/>
              </a:lnSpc>
            </a:pPr>
            <a:r>
              <a:rPr lang="en-US" sz="2000" dirty="0" err="1"/>
              <a:t>AlIson</a:t>
            </a:r>
            <a:r>
              <a:rPr lang="en-US" sz="2000" dirty="0"/>
              <a:t> </a:t>
            </a:r>
            <a:r>
              <a:rPr lang="en-US" sz="2000" dirty="0" err="1"/>
              <a:t>gerbig</a:t>
            </a:r>
            <a:r>
              <a:rPr lang="en-US" sz="2000" dirty="0"/>
              <a:t>– </a:t>
            </a:r>
            <a:br>
              <a:rPr lang="en-US" sz="2000" dirty="0"/>
            </a:br>
            <a:r>
              <a:rPr lang="en-US" sz="2000" dirty="0"/>
              <a:t>Rocky mountain Human services </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a:extLst>
              <a:ext uri="{28A0092B-C50C-407E-A947-70E740481C1C}">
                <a14:useLocalDpi xmlns:a14="http://schemas.microsoft.com/office/drawing/2010/main" val="0"/>
              </a:ext>
            </a:extLst>
          </a:blip>
          <a:srcRect l="28595" r="21851" b="2"/>
          <a:stretch/>
        </p:blipFill>
        <p:spPr>
          <a:xfrm>
            <a:off x="20" y="10"/>
            <a:ext cx="3476673" cy="6857990"/>
          </a:xfrm>
          <a:prstGeom prst="rect">
            <a:avLst/>
          </a:prstGeom>
          <a:effectLst/>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4073" y="2438400"/>
            <a:ext cx="4939867" cy="3785419"/>
          </a:xfrm>
        </p:spPr>
        <p:txBody>
          <a:bodyPr>
            <a:normAutofit/>
          </a:bodyPr>
          <a:lstStyle/>
          <a:p>
            <a:pPr marL="0" indent="0">
              <a:lnSpc>
                <a:spcPct val="90000"/>
              </a:lnSpc>
              <a:spcAft>
                <a:spcPts val="10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As a Colorado Springs native, I grew up volunteering in our community supporting minority and vulnerable individuals to include advocating for several extended family and friends who experienced homelessness, addiction, and mental illness. My local work experience includes Partners in Housing, TESSA, and now managing a VA-funded program working to end veteran homelessness.  I have dedicated my work efforts to ending homelessness and developing best practices for those who are vulnerable and at-risk. I volunteer on the Strategic Planning Task Force Committee and lead the monthly Community Advisory Council of Veteran Homelessness (CACVH) work group.  I appreciate and welcome the opportunity to increase my role as an official ambassador for the community and advocate for the success of the </a:t>
            </a:r>
            <a:r>
              <a:rPr lang="en-US" sz="1600">
                <a:latin typeface="Calibri" panose="020F0502020204030204" pitchFamily="34" charset="0"/>
                <a:ea typeface="Calibri" panose="020F0502020204030204" pitchFamily="34" charset="0"/>
                <a:cs typeface="Times New Roman" panose="02020603050405020304" pitchFamily="18" charset="0"/>
              </a:rPr>
              <a:t>CoC</a:t>
            </a:r>
            <a:r>
              <a:rPr lang="en-US" sz="1600"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67995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435AFF-7867-4ECC-A79B-C4BE587B736A}"/>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8356" r="17356"/>
          <a:stretch/>
        </p:blipFill>
        <p:spPr>
          <a:xfrm>
            <a:off x="4348157" y="10"/>
            <a:ext cx="4795614" cy="51434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03749" y="806450"/>
            <a:ext cx="3602727" cy="1633382"/>
          </a:xfrm>
        </p:spPr>
        <p:txBody>
          <a:bodyPr vert="horz" lIns="91440" tIns="45720" rIns="91440" bIns="45720" rtlCol="0">
            <a:normAutofit/>
          </a:bodyPr>
          <a:lstStyle/>
          <a:p>
            <a:r>
              <a:rPr lang="en-US">
                <a:solidFill>
                  <a:srgbClr val="000000"/>
                </a:solidFill>
              </a:rPr>
              <a:t>Andy barton – </a:t>
            </a:r>
            <a:br>
              <a:rPr lang="en-US">
                <a:solidFill>
                  <a:srgbClr val="000000"/>
                </a:solidFill>
              </a:rPr>
            </a:br>
            <a:r>
              <a:rPr lang="en-US">
                <a:solidFill>
                  <a:srgbClr val="000000"/>
                </a:solidFill>
              </a:rPr>
              <a:t>Catholic charities</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603748" y="2561357"/>
            <a:ext cx="3602726" cy="3045693"/>
          </a:xfrm>
        </p:spPr>
        <p:txBody>
          <a:bodyPr vert="horz" lIns="91440" tIns="45720" rIns="91440" bIns="45720" rtlCol="0" anchor="ctr">
            <a:normAutofit/>
          </a:bodyPr>
          <a:lstStyle/>
          <a:p>
            <a:pPr marL="0" indent="0">
              <a:lnSpc>
                <a:spcPct val="90000"/>
              </a:lnSpc>
              <a:spcBef>
                <a:spcPts val="1000"/>
              </a:spcBef>
              <a:buNone/>
            </a:pPr>
            <a:r>
              <a:rPr lang="en-US" sz="1400">
                <a:solidFill>
                  <a:srgbClr val="000000"/>
                </a:solidFill>
              </a:rPr>
              <a:t>My commitment to the board of the Continuum of Care is to be an active and thoughtful participant, with an eye to solutions rather than problems.  I will work to maximize collaboration for the good of those who experience homelessness and for the broader community of stakeholders, understanding that the common good should be the ultimate goal.  Finally, I will work to be well informed around the issues and to engage the broader community conversation in a manner that builds upon the confidence and trust that the CoC has earned to this point in its existence.  </a:t>
            </a:r>
          </a:p>
          <a:p>
            <a:pPr marL="0" indent="0">
              <a:lnSpc>
                <a:spcPct val="90000"/>
              </a:lnSpc>
              <a:spcBef>
                <a:spcPts val="1000"/>
              </a:spcBef>
              <a:buNone/>
            </a:pPr>
            <a:endParaRPr lang="en-US" sz="1400" dirty="0">
              <a:solidFill>
                <a:srgbClr val="000000"/>
              </a:solidFill>
            </a:endParaRPr>
          </a:p>
        </p:txBody>
      </p:sp>
    </p:spTree>
    <p:extLst>
      <p:ext uri="{BB962C8B-B14F-4D97-AF65-F5344CB8AC3E}">
        <p14:creationId xmlns:p14="http://schemas.microsoft.com/office/powerpoint/2010/main" val="487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3421-4CE2-4BB5-9C68-C9335F5CD899}"/>
              </a:ext>
            </a:extLst>
          </p:cNvPr>
          <p:cNvSpPr>
            <a:spLocks noGrp="1"/>
          </p:cNvSpPr>
          <p:nvPr>
            <p:ph type="title"/>
          </p:nvPr>
        </p:nvSpPr>
        <p:spPr>
          <a:xfrm>
            <a:off x="720075" y="978102"/>
            <a:ext cx="7941325" cy="1062644"/>
          </a:xfrm>
        </p:spPr>
        <p:txBody>
          <a:bodyPr anchor="b">
            <a:normAutofit/>
          </a:bodyPr>
          <a:lstStyle/>
          <a:p>
            <a:pPr algn="ctr"/>
            <a:r>
              <a:rPr lang="en-US" sz="3200" dirty="0"/>
              <a:t>Agenda</a:t>
            </a:r>
          </a:p>
        </p:txBody>
      </p:sp>
      <p:cxnSp>
        <p:nvCxnSpPr>
          <p:cNvPr id="31" name="Straight Connector 3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DDC9D00A-4750-4C08-A2A8-E7970A283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41576"/>
            <a:ext cx="3792784" cy="3233350"/>
          </a:xfrm>
          <a:prstGeom prst="rect">
            <a:avLst/>
          </a:prstGeom>
        </p:spPr>
      </p:pic>
      <p:sp>
        <p:nvSpPr>
          <p:cNvPr id="6" name="Content Placeholder 5">
            <a:extLst>
              <a:ext uri="{FF2B5EF4-FFF2-40B4-BE49-F238E27FC236}">
                <a16:creationId xmlns:a16="http://schemas.microsoft.com/office/drawing/2014/main" id="{04E4D42E-EE15-4202-A0F0-D223E20B3753}"/>
              </a:ext>
            </a:extLst>
          </p:cNvPr>
          <p:cNvSpPr>
            <a:spLocks noGrp="1"/>
          </p:cNvSpPr>
          <p:nvPr>
            <p:ph idx="1"/>
          </p:nvPr>
        </p:nvSpPr>
        <p:spPr>
          <a:xfrm>
            <a:off x="3716515" y="2682433"/>
            <a:ext cx="4711627" cy="3215749"/>
          </a:xfrm>
        </p:spPr>
        <p:txBody>
          <a:bodyPr>
            <a:normAutofit/>
          </a:bodyPr>
          <a:lstStyle/>
          <a:p>
            <a:pPr lvl="1">
              <a:lnSpc>
                <a:spcPct val="90000"/>
              </a:lnSpc>
            </a:pPr>
            <a:r>
              <a:rPr lang="en-US" sz="1900"/>
              <a:t>PPCoC Structure &amp; Function</a:t>
            </a:r>
          </a:p>
          <a:p>
            <a:pPr lvl="1">
              <a:lnSpc>
                <a:spcPct val="90000"/>
              </a:lnSpc>
            </a:pPr>
            <a:r>
              <a:rPr lang="en-US" sz="1900"/>
              <a:t>Plans to End Homelessness</a:t>
            </a:r>
          </a:p>
          <a:p>
            <a:pPr lvl="1">
              <a:lnSpc>
                <a:spcPct val="90000"/>
              </a:lnSpc>
            </a:pPr>
            <a:r>
              <a:rPr lang="en-US" sz="1900"/>
              <a:t>Review of 2018 Community Data on Homelessness</a:t>
            </a:r>
          </a:p>
          <a:p>
            <a:pPr lvl="1">
              <a:lnSpc>
                <a:spcPct val="90000"/>
              </a:lnSpc>
            </a:pPr>
            <a:r>
              <a:rPr lang="en-US" sz="1900"/>
              <a:t>2018 CoC Funding Competition</a:t>
            </a:r>
          </a:p>
          <a:p>
            <a:pPr lvl="1">
              <a:lnSpc>
                <a:spcPct val="90000"/>
              </a:lnSpc>
            </a:pPr>
            <a:r>
              <a:rPr lang="en-US" sz="1900"/>
              <a:t>Membership Voting</a:t>
            </a:r>
          </a:p>
          <a:p>
            <a:pPr lvl="1">
              <a:lnSpc>
                <a:spcPct val="90000"/>
              </a:lnSpc>
            </a:pPr>
            <a:r>
              <a:rPr lang="en-US" sz="1900"/>
              <a:t>Key Note Speaker –Claas Ehlers, Family Promise</a:t>
            </a:r>
          </a:p>
          <a:p>
            <a:pPr lvl="1">
              <a:lnSpc>
                <a:spcPct val="90000"/>
              </a:lnSpc>
            </a:pPr>
            <a:r>
              <a:rPr lang="en-US" sz="1900"/>
              <a:t>Q&amp;A with Membership</a:t>
            </a:r>
          </a:p>
          <a:p>
            <a:pPr lvl="1">
              <a:lnSpc>
                <a:spcPct val="90000"/>
              </a:lnSpc>
            </a:pPr>
            <a:r>
              <a:rPr lang="en-US" sz="1900"/>
              <a:t>Closing Comments/Call to Action</a:t>
            </a:r>
          </a:p>
        </p:txBody>
      </p:sp>
    </p:spTree>
    <p:extLst>
      <p:ext uri="{BB962C8B-B14F-4D97-AF65-F5344CB8AC3E}">
        <p14:creationId xmlns:p14="http://schemas.microsoft.com/office/powerpoint/2010/main" val="91187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a:bodyPr>
          <a:lstStyle/>
          <a:p>
            <a:pPr>
              <a:lnSpc>
                <a:spcPct val="90000"/>
              </a:lnSpc>
            </a:pPr>
            <a:r>
              <a:rPr lang="en-US" dirty="0"/>
              <a:t>Ann-Marie Manning– </a:t>
            </a:r>
            <a:br>
              <a:rPr lang="en-US" dirty="0"/>
            </a:br>
            <a:r>
              <a:rPr lang="en-US" dirty="0"/>
              <a:t>Pikes Peak </a:t>
            </a:r>
            <a:br>
              <a:rPr lang="en-US" dirty="0"/>
            </a:br>
            <a:r>
              <a:rPr lang="en-US" dirty="0"/>
              <a:t>Community college</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a:extLst>
              <a:ext uri="{28A0092B-C50C-407E-A947-70E740481C1C}">
                <a14:useLocalDpi xmlns:a14="http://schemas.microsoft.com/office/drawing/2010/main" val="0"/>
              </a:ext>
            </a:extLst>
          </a:blip>
          <a:srcRect l="31956" r="34205" b="-1"/>
          <a:stretch/>
        </p:blipFill>
        <p:spPr>
          <a:xfrm>
            <a:off x="20" y="10"/>
            <a:ext cx="3476673" cy="6857990"/>
          </a:xfrm>
          <a:prstGeom prst="rect">
            <a:avLst/>
          </a:prstGeom>
          <a:effectLst/>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9683" y="2314807"/>
            <a:ext cx="4939867" cy="3785419"/>
          </a:xfrm>
        </p:spPr>
        <p:txBody>
          <a:bodyPr>
            <a:normAutofit/>
          </a:bodyPr>
          <a:lstStyle/>
          <a:p>
            <a:pPr marL="0" indent="0">
              <a:buNone/>
            </a:pPr>
            <a:r>
              <a:rPr lang="en-US" sz="1700" dirty="0"/>
              <a:t>I have been working on housing issues at Pikes Peak Community College for one year and it is important to me to do my part to affect change to address housing issues for the chronically homeless and to assist in the increase of affordable housing for our community.  Affordable housing impacts our workforce and the talent we might attract to our community.  I want Colorado Springs to be a more diverse place to live and having a variety of housing options is an important part of our ability to diversify this community.  I want to work with PPCoC members because I believe you are committed to making macro changes in housing in El Paso County.</a:t>
            </a:r>
          </a:p>
        </p:txBody>
      </p:sp>
    </p:spTree>
    <p:extLst>
      <p:ext uri="{BB962C8B-B14F-4D97-AF65-F5344CB8AC3E}">
        <p14:creationId xmlns:p14="http://schemas.microsoft.com/office/powerpoint/2010/main" val="2945886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486696" y="629266"/>
            <a:ext cx="4939869" cy="1676603"/>
          </a:xfrm>
        </p:spPr>
        <p:txBody>
          <a:bodyPr>
            <a:normAutofit/>
          </a:bodyPr>
          <a:lstStyle/>
          <a:p>
            <a:r>
              <a:rPr lang="en-US"/>
              <a:t>BoB hughes – </a:t>
            </a:r>
            <a:br>
              <a:rPr lang="en-US"/>
            </a:br>
            <a:r>
              <a:rPr lang="en-US"/>
              <a:t>Springs Rescue Mission</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486697" y="2438400"/>
            <a:ext cx="4939867" cy="3785419"/>
          </a:xfrm>
        </p:spPr>
        <p:txBody>
          <a:bodyPr>
            <a:normAutofit/>
          </a:bodyPr>
          <a:lstStyle/>
          <a:p>
            <a:pPr marL="0" indent="0">
              <a:lnSpc>
                <a:spcPct val="90000"/>
              </a:lnSpc>
              <a:buNone/>
            </a:pPr>
            <a:r>
              <a:rPr lang="en-US" sz="1900"/>
              <a:t>As Vice President of Programs at Springs Rescue Mission, I see first-hand the destructive power of homelessness on people’s lives. Hopelessness, resulting from substance abuse, mental illness, physical abuse, trauma, neglect and lack of supportive relationships, make homelessness a condition that far too many people in our community experience each day.  It is painful to see up close and solutions are not easily found. The Pikes Peak Continuum of Care is committed to finding and/or creating solutions around housing, in all its forms, for as many people as possible. I can get behind that strategy and support it to the fullest extent. </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78" r="17198"/>
          <a:stretch/>
        </p:blipFill>
        <p:spPr>
          <a:xfrm>
            <a:off x="5667306" y="10"/>
            <a:ext cx="3476693" cy="6857990"/>
          </a:xfrm>
          <a:prstGeom prst="rect">
            <a:avLst/>
          </a:prstGeom>
          <a:effectLst/>
        </p:spPr>
      </p:pic>
    </p:spTree>
    <p:extLst>
      <p:ext uri="{BB962C8B-B14F-4D97-AF65-F5344CB8AC3E}">
        <p14:creationId xmlns:p14="http://schemas.microsoft.com/office/powerpoint/2010/main" val="153778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vert="horz" lIns="91440" tIns="45720" rIns="91440" bIns="45720" rtlCol="0" anchor="b">
            <a:normAutofit/>
          </a:bodyPr>
          <a:lstStyle/>
          <a:p>
            <a:r>
              <a:rPr lang="en-US" kern="1200" dirty="0">
                <a:latin typeface="+mj-lt"/>
                <a:ea typeface="+mj-ea"/>
                <a:cs typeface="+mj-cs"/>
              </a:rPr>
              <a:t>Haley Chapin– </a:t>
            </a:r>
            <a:br>
              <a:rPr lang="en-US" kern="1200" dirty="0">
                <a:latin typeface="+mj-lt"/>
                <a:ea typeface="+mj-ea"/>
                <a:cs typeface="+mj-cs"/>
              </a:rPr>
            </a:br>
            <a:r>
              <a:rPr lang="en-US" kern="1200" dirty="0">
                <a:latin typeface="+mj-lt"/>
                <a:ea typeface="+mj-ea"/>
                <a:cs typeface="+mj-cs"/>
              </a:rPr>
              <a:t>Tri-Lakes cares</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049" b="5826"/>
          <a:stretch/>
        </p:blipFill>
        <p:spPr>
          <a:xfrm rot="5400000">
            <a:off x="-1690653" y="1690653"/>
            <a:ext cx="6858000" cy="3476693"/>
          </a:xfrm>
          <a:prstGeom prst="rect">
            <a:avLst/>
          </a:prstGeom>
          <a:effectLst/>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26878" y="2314807"/>
            <a:ext cx="4939867" cy="3785419"/>
          </a:xfrm>
        </p:spPr>
        <p:txBody>
          <a:bodyPr vert="horz" lIns="91440" tIns="45720" rIns="91440" bIns="45720" rtlCol="0">
            <a:normAutofit/>
          </a:bodyPr>
          <a:lstStyle/>
          <a:p>
            <a:pPr marL="0" indent="0">
              <a:lnSpc>
                <a:spcPct val="90000"/>
              </a:lnSpc>
              <a:buClr>
                <a:srgbClr val="855A50"/>
              </a:buClr>
              <a:buNone/>
            </a:pPr>
            <a:r>
              <a:rPr lang="en-US" sz="1700" dirty="0"/>
              <a:t>I have had the honor of serving Tri-Lakes Cares (TLC) as their Executive Director since March of 2010. TLC focuses on helping the under resourced low-income population of Northern El Paso County by providing products and services such as a food pantry, medical clinic, case management, self-sufficiency programs, financial assistance and more. I know I can be a resource to the </a:t>
            </a:r>
            <a:r>
              <a:rPr lang="en-US" sz="1700" dirty="0" err="1"/>
              <a:t>CoC</a:t>
            </a:r>
            <a:r>
              <a:rPr lang="en-US" sz="1700" dirty="0"/>
              <a:t> by ensuring that when County needs are assessed, outlying and rural areas of our County are not forgotten.  Much of my work with TLC has been ‘upstream’ serving the working poor and helping to stabilize them to the point where they don’t lose their housing, employment or transportation resources, and working with them on their path to greater self-sufficiency.  </a:t>
            </a:r>
          </a:p>
          <a:p>
            <a:pPr marL="0" indent="0">
              <a:lnSpc>
                <a:spcPct val="90000"/>
              </a:lnSpc>
              <a:spcBef>
                <a:spcPts val="1000"/>
              </a:spcBef>
              <a:buClr>
                <a:srgbClr val="855A50"/>
              </a:buClr>
              <a:buNone/>
            </a:pPr>
            <a:endParaRPr lang="en-US" sz="1700" kern="1200" dirty="0">
              <a:latin typeface="+mn-lt"/>
              <a:ea typeface="+mn-ea"/>
              <a:cs typeface="+mn-cs"/>
            </a:endParaRPr>
          </a:p>
        </p:txBody>
      </p:sp>
    </p:spTree>
    <p:extLst>
      <p:ext uri="{BB962C8B-B14F-4D97-AF65-F5344CB8AC3E}">
        <p14:creationId xmlns:p14="http://schemas.microsoft.com/office/powerpoint/2010/main" val="1129757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486696" y="629266"/>
            <a:ext cx="3845274" cy="1676603"/>
          </a:xfrm>
        </p:spPr>
        <p:txBody>
          <a:bodyPr>
            <a:normAutofit/>
          </a:bodyPr>
          <a:lstStyle/>
          <a:p>
            <a:r>
              <a:rPr lang="en-US" dirty="0"/>
              <a:t>Kat </a:t>
            </a:r>
            <a:r>
              <a:rPr lang="en-US" dirty="0" err="1"/>
              <a:t>lilley</a:t>
            </a:r>
            <a:r>
              <a:rPr lang="en-US" dirty="0"/>
              <a:t>– </a:t>
            </a:r>
            <a:br>
              <a:rPr lang="en-US" dirty="0"/>
            </a:br>
            <a:r>
              <a:rPr lang="en-US" dirty="0"/>
              <a:t>family promise</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486697" y="2438400"/>
            <a:ext cx="3845272" cy="3785419"/>
          </a:xfrm>
        </p:spPr>
        <p:txBody>
          <a:bodyPr>
            <a:normAutofit/>
          </a:bodyPr>
          <a:lstStyle/>
          <a:p>
            <a:pPr marL="0" indent="0">
              <a:lnSpc>
                <a:spcPct val="90000"/>
              </a:lnSpc>
              <a:buNone/>
            </a:pPr>
            <a:r>
              <a:rPr lang="en-US" sz="1700"/>
              <a:t>I believe our community has made large strides in working to better meet the emergency needs of our community members experiencing homelessness and in providing empowerment to move out of homelessness.  I also believe we have more work to do.  Knowing first-hand the fear, shame, and hopelessness which stems from homelessness, I am committed to actively working to provide voice to those who often feel invisible and unheard, and working to continue supporting and implementing avenues for recovery and hope with dignity and respect. </a:t>
            </a:r>
          </a:p>
        </p:txBody>
      </p:sp>
      <p:pic>
        <p:nvPicPr>
          <p:cNvPr id="6" name="Picture 5">
            <a:extLst>
              <a:ext uri="{FF2B5EF4-FFF2-40B4-BE49-F238E27FC236}">
                <a16:creationId xmlns:a16="http://schemas.microsoft.com/office/drawing/2014/main" id="{BF28A3A3-1CC5-49E9-82BA-9E91490B6F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24" r="3899"/>
          <a:stretch/>
        </p:blipFill>
        <p:spPr>
          <a:xfrm>
            <a:off x="4567959" y="10"/>
            <a:ext cx="4576040" cy="6857990"/>
          </a:xfrm>
          <a:prstGeom prst="rect">
            <a:avLst/>
          </a:prstGeom>
          <a:effectLst/>
        </p:spPr>
      </p:pic>
      <p:sp>
        <p:nvSpPr>
          <p:cNvPr id="2" name="AutoShape 2" descr="https://static.wixstatic.com/media/4e346e_e91f11c74fca4228a2c3d7aaca326973~mv2.jpg/v1/crop/x_0,y_17,w_1021,h_1291/fill/w_354,h_448,al_c,q_80,usm_0.66_1.00_0.01/4e346e_e91f11c74fca4228a2c3d7aaca326973~mv2.webp">
            <a:extLst>
              <a:ext uri="{FF2B5EF4-FFF2-40B4-BE49-F238E27FC236}">
                <a16:creationId xmlns:a16="http://schemas.microsoft.com/office/drawing/2014/main" id="{254F8CBC-C9BC-4995-B14D-844548FFADB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01167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724072" y="629268"/>
            <a:ext cx="4939868" cy="1286160"/>
          </a:xfrm>
        </p:spPr>
        <p:txBody>
          <a:bodyPr anchor="b">
            <a:normAutofit/>
          </a:bodyPr>
          <a:lstStyle/>
          <a:p>
            <a:r>
              <a:rPr lang="en-US" dirty="0"/>
              <a:t>Noreen </a:t>
            </a:r>
            <a:r>
              <a:rPr lang="en-US" dirty="0" err="1"/>
              <a:t>Landis-tyson</a:t>
            </a:r>
            <a:r>
              <a:rPr lang="en-US" dirty="0"/>
              <a:t> – </a:t>
            </a:r>
            <a:br>
              <a:rPr lang="en-US" dirty="0"/>
            </a:br>
            <a:r>
              <a:rPr lang="en-US" dirty="0"/>
              <a:t>CPCD</a:t>
            </a:r>
          </a:p>
        </p:txBody>
      </p:sp>
      <p:pic>
        <p:nvPicPr>
          <p:cNvPr id="3" name="Picture 2">
            <a:extLst>
              <a:ext uri="{FF2B5EF4-FFF2-40B4-BE49-F238E27FC236}">
                <a16:creationId xmlns:a16="http://schemas.microsoft.com/office/drawing/2014/main" id="{4E1D0794-31A9-47FF-A9E7-BCE6FB920019}"/>
              </a:ext>
            </a:extLst>
          </p:cNvPr>
          <p:cNvPicPr>
            <a:picLocks noChangeAspect="1"/>
          </p:cNvPicPr>
          <p:nvPr/>
        </p:nvPicPr>
        <p:blipFill rotWithShape="1">
          <a:blip r:embed="rId2">
            <a:extLst>
              <a:ext uri="{28A0092B-C50C-407E-A947-70E740481C1C}">
                <a14:useLocalDpi xmlns:a14="http://schemas.microsoft.com/office/drawing/2010/main" val="0"/>
              </a:ext>
            </a:extLst>
          </a:blip>
          <a:srcRect l="15267" r="8500"/>
          <a:stretch/>
        </p:blipFill>
        <p:spPr>
          <a:xfrm>
            <a:off x="20" y="10"/>
            <a:ext cx="3476673" cy="6857990"/>
          </a:xfrm>
          <a:prstGeom prst="rect">
            <a:avLst/>
          </a:prstGeom>
          <a:effectLst/>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06776" y="2209801"/>
            <a:ext cx="4939867" cy="3657600"/>
          </a:xfrm>
        </p:spPr>
        <p:txBody>
          <a:bodyPr>
            <a:normAutofit lnSpcReduction="10000"/>
          </a:bodyPr>
          <a:lstStyle/>
          <a:p>
            <a:pPr marL="0" indent="0">
              <a:buNone/>
            </a:pPr>
            <a:r>
              <a:rPr lang="en-US" sz="1700" dirty="0"/>
              <a:t>I have committed the last 26 years of my life to working for an organization with a mission to lift families with young children out of poverty, and support children and families in realizing success in school and in life.  By serving on the Board of the Continuum of Care, I will share a focus on comprehensive services for those who are homeless, on preventing families from becoming homeless, as well as the importance of partnering with others in the community to make a positive impact, one step at a time, to reduce and end homelessness.  This effort is important to our community’s current “health”, as well as the “health” of our community in the future, and deserves our full attention.</a:t>
            </a:r>
          </a:p>
        </p:txBody>
      </p:sp>
    </p:spTree>
    <p:extLst>
      <p:ext uri="{BB962C8B-B14F-4D97-AF65-F5344CB8AC3E}">
        <p14:creationId xmlns:p14="http://schemas.microsoft.com/office/powerpoint/2010/main" val="175531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D14BA-BF80-4374-9FC9-CF789F4C9A21}"/>
              </a:ext>
            </a:extLst>
          </p:cNvPr>
          <p:cNvSpPr>
            <a:spLocks noGrp="1"/>
          </p:cNvSpPr>
          <p:nvPr>
            <p:ph type="title"/>
          </p:nvPr>
        </p:nvSpPr>
        <p:spPr/>
        <p:txBody>
          <a:bodyPr/>
          <a:lstStyle/>
          <a:p>
            <a:pPr algn="ctr"/>
            <a:r>
              <a:rPr lang="en-US" dirty="0"/>
              <a:t>PPCoC Charter- Recommended changes</a:t>
            </a:r>
          </a:p>
        </p:txBody>
      </p:sp>
      <p:sp>
        <p:nvSpPr>
          <p:cNvPr id="3" name="Content Placeholder 2">
            <a:extLst>
              <a:ext uri="{FF2B5EF4-FFF2-40B4-BE49-F238E27FC236}">
                <a16:creationId xmlns:a16="http://schemas.microsoft.com/office/drawing/2014/main" id="{E19E2560-205C-470C-B5CA-6A1414043390}"/>
              </a:ext>
            </a:extLst>
          </p:cNvPr>
          <p:cNvSpPr>
            <a:spLocks noGrp="1"/>
          </p:cNvSpPr>
          <p:nvPr>
            <p:ph idx="1"/>
          </p:nvPr>
        </p:nvSpPr>
        <p:spPr/>
        <p:txBody>
          <a:bodyPr/>
          <a:lstStyle/>
          <a:p>
            <a:r>
              <a:rPr lang="en-US" dirty="0"/>
              <a:t>Changes to Section 2, paragraph 4</a:t>
            </a:r>
          </a:p>
          <a:p>
            <a:pPr lvl="1"/>
            <a:r>
              <a:rPr lang="en-US" dirty="0"/>
              <a:t>Subcommittees, Councils, and Ad-Hoc Committees</a:t>
            </a:r>
          </a:p>
          <a:p>
            <a:pPr lvl="1"/>
            <a:endParaRPr lang="en-US" dirty="0"/>
          </a:p>
          <a:p>
            <a:pPr lvl="1"/>
            <a:r>
              <a:rPr lang="en-US" dirty="0"/>
              <a:t>Discussion of proposal:</a:t>
            </a:r>
          </a:p>
          <a:p>
            <a:pPr lvl="2"/>
            <a:r>
              <a:rPr lang="en-US" dirty="0"/>
              <a:t>Move the description of committees, councils, and other ad-hoc groups sanctioned to carry out the activities of the </a:t>
            </a:r>
            <a:r>
              <a:rPr lang="en-US" dirty="0" err="1"/>
              <a:t>CoC</a:t>
            </a:r>
            <a:r>
              <a:rPr lang="en-US" dirty="0"/>
              <a:t> from the main body of the charter to an addenda section</a:t>
            </a:r>
          </a:p>
          <a:p>
            <a:pPr lvl="1"/>
            <a:endParaRPr lang="en-US" dirty="0"/>
          </a:p>
          <a:p>
            <a:pPr marL="0" indent="0">
              <a:buNone/>
            </a:pPr>
            <a:endParaRPr lang="en-US" dirty="0"/>
          </a:p>
        </p:txBody>
      </p:sp>
    </p:spTree>
    <p:extLst>
      <p:ext uri="{BB962C8B-B14F-4D97-AF65-F5344CB8AC3E}">
        <p14:creationId xmlns:p14="http://schemas.microsoft.com/office/powerpoint/2010/main" val="190376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0" name="Straight Connector 7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31" name="Rectangle 7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a:lnSpc>
                <a:spcPct val="90000"/>
              </a:lnSpc>
            </a:pPr>
            <a:r>
              <a:rPr lang="en-US" sz="2900">
                <a:solidFill>
                  <a:srgbClr val="FFFFFF"/>
                </a:solidFill>
              </a:rPr>
              <a:t>Keynote Speaker</a:t>
            </a:r>
            <a:br>
              <a:rPr lang="en-US" sz="2900">
                <a:solidFill>
                  <a:srgbClr val="FFFFFF"/>
                </a:solidFill>
              </a:rPr>
            </a:br>
            <a:endParaRPr lang="en-US" sz="2900">
              <a:solidFill>
                <a:srgbClr val="FFFFFF"/>
              </a:solidFill>
            </a:endParaRP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1004521" y="5815698"/>
            <a:ext cx="6858000" cy="420001"/>
          </a:xfrm>
        </p:spPr>
        <p:txBody>
          <a:bodyPr vert="horz" lIns="91440" tIns="45720" rIns="91440" bIns="45720" rtlCol="0">
            <a:normAutofit lnSpcReduction="10000"/>
          </a:bodyPr>
          <a:lstStyle/>
          <a:p>
            <a:pPr marL="0" indent="0" algn="ctr">
              <a:lnSpc>
                <a:spcPct val="90000"/>
              </a:lnSpc>
              <a:spcBef>
                <a:spcPts val="1000"/>
              </a:spcBef>
              <a:buNone/>
            </a:pPr>
            <a:r>
              <a:rPr lang="en-US" sz="1700" dirty="0">
                <a:solidFill>
                  <a:srgbClr val="FECE57"/>
                </a:solidFill>
              </a:rPr>
              <a:t> </a:t>
            </a:r>
            <a:r>
              <a:rPr lang="en-US" sz="2400" dirty="0" err="1">
                <a:solidFill>
                  <a:srgbClr val="FECE57"/>
                </a:solidFill>
              </a:rPr>
              <a:t>Claas</a:t>
            </a:r>
            <a:r>
              <a:rPr lang="en-US" sz="2400" dirty="0">
                <a:solidFill>
                  <a:srgbClr val="FECE57"/>
                </a:solidFill>
              </a:rPr>
              <a:t> Ehlers, CEO</a:t>
            </a:r>
            <a:endParaRPr lang="en-US" sz="1700" dirty="0">
              <a:solidFill>
                <a:srgbClr val="FECE57"/>
              </a:solidFill>
            </a:endParaRPr>
          </a:p>
        </p:txBody>
      </p:sp>
      <p:pic>
        <p:nvPicPr>
          <p:cNvPr id="1028" name="Picture 4" descr="Claas Ehlers (898x1024)">
            <a:extLst>
              <a:ext uri="{FF2B5EF4-FFF2-40B4-BE49-F238E27FC236}">
                <a16:creationId xmlns:a16="http://schemas.microsoft.com/office/drawing/2014/main" id="{A99ACD47-F8D5-43CD-95AE-99CF5D27A5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035" y="307731"/>
            <a:ext cx="3507926"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familypromise.org/wp-content/themes/wideeyecreative/images/logo.png">
            <a:extLst>
              <a:ext uri="{FF2B5EF4-FFF2-40B4-BE49-F238E27FC236}">
                <a16:creationId xmlns:a16="http://schemas.microsoft.com/office/drawing/2014/main" id="{3453B0F6-8634-4365-A2A9-FB2B27020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032" y="1741169"/>
            <a:ext cx="4091938" cy="1130760"/>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Connector 7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80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60045"/>
            <a:ext cx="4694659" cy="573405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9" name="Picture 28">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10299"/>
          <a:stretch/>
        </p:blipFill>
        <p:spPr>
          <a:xfrm>
            <a:off x="-1" y="857250"/>
            <a:ext cx="9144001" cy="5734050"/>
          </a:xfrm>
          <a:prstGeom prst="rect">
            <a:avLst/>
          </a:prstGeom>
        </p:spPr>
      </p:pic>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4570578" y="1257300"/>
            <a:ext cx="3988849" cy="1381125"/>
          </a:xfrm>
        </p:spPr>
        <p:txBody>
          <a:bodyPr>
            <a:normAutofit/>
          </a:bodyPr>
          <a:lstStyle/>
          <a:p>
            <a:r>
              <a:rPr lang="en-US">
                <a:solidFill>
                  <a:srgbClr val="000000"/>
                </a:solidFill>
              </a:rPr>
              <a:t>Questions and Answers</a:t>
            </a:r>
          </a:p>
        </p:txBody>
      </p:sp>
      <p:sp>
        <p:nvSpPr>
          <p:cNvPr id="31"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1468363"/>
            <a:ext cx="4180922" cy="4515805"/>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4" name="Graphic 23" descr="Help">
            <a:extLst>
              <a:ext uri="{FF2B5EF4-FFF2-40B4-BE49-F238E27FC236}">
                <a16:creationId xmlns:a16="http://schemas.microsoft.com/office/drawing/2014/main" id="{A4ED139B-8789-4098-B2FE-315BBC43F8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9490" y="2079067"/>
            <a:ext cx="3026740" cy="3026740"/>
          </a:xfrm>
          <a:prstGeom prst="rect">
            <a:avLst/>
          </a:prstGeom>
        </p:spPr>
      </p:pic>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4570579" y="2947260"/>
            <a:ext cx="4003614" cy="2927188"/>
          </a:xfrm>
        </p:spPr>
        <p:txBody>
          <a:bodyPr anchor="ctr">
            <a:normAutofit/>
          </a:bodyPr>
          <a:lstStyle/>
          <a:p>
            <a:pPr marL="0" indent="0">
              <a:buNone/>
            </a:pPr>
            <a:endParaRPr lang="en-US" sz="1500">
              <a:solidFill>
                <a:srgbClr val="000000"/>
              </a:solidFill>
            </a:endParaRPr>
          </a:p>
          <a:p>
            <a:pPr marL="0" indent="0">
              <a:buNone/>
            </a:pPr>
            <a:r>
              <a:rPr lang="en-US" sz="1500">
                <a:solidFill>
                  <a:srgbClr val="000000"/>
                </a:solidFill>
              </a:rPr>
              <a:t> </a:t>
            </a:r>
          </a:p>
          <a:p>
            <a:pPr marL="0" indent="0">
              <a:buNone/>
            </a:pPr>
            <a:endParaRPr lang="en-US" sz="1500">
              <a:solidFill>
                <a:srgbClr val="000000"/>
              </a:solidFill>
            </a:endParaRPr>
          </a:p>
          <a:p>
            <a:endParaRPr lang="en-US" sz="1500">
              <a:solidFill>
                <a:srgbClr val="000000"/>
              </a:solidFill>
            </a:endParaRPr>
          </a:p>
        </p:txBody>
      </p:sp>
    </p:spTree>
    <p:extLst>
      <p:ext uri="{BB962C8B-B14F-4D97-AF65-F5344CB8AC3E}">
        <p14:creationId xmlns:p14="http://schemas.microsoft.com/office/powerpoint/2010/main" val="683192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52400"/>
            <a:ext cx="8839200" cy="868362"/>
          </a:xfrm>
        </p:spPr>
        <p:txBody>
          <a:bodyPr/>
          <a:lstStyle/>
          <a:p>
            <a:pPr algn="ctr"/>
            <a:r>
              <a:rPr lang="en-US"/>
              <a:t>Closing Comments</a:t>
            </a:r>
            <a:endParaRPr lang="en-US" dirty="0"/>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a:bodyPr>
          <a:lstStyle/>
          <a:p>
            <a:pPr marL="0" indent="0">
              <a:buNone/>
            </a:pPr>
            <a:r>
              <a:rPr lang="en-US" b="1" dirty="0"/>
              <a:t>Call to Action</a:t>
            </a:r>
          </a:p>
          <a:p>
            <a:pPr lvl="1"/>
            <a:r>
              <a:rPr lang="en-US" sz="3200" dirty="0"/>
              <a:t>Dialogue and Advocate </a:t>
            </a:r>
          </a:p>
          <a:p>
            <a:pPr lvl="2"/>
            <a:r>
              <a:rPr lang="en-US" dirty="0"/>
              <a:t>Community Plans &amp; Town Halls</a:t>
            </a:r>
          </a:p>
          <a:p>
            <a:pPr lvl="2"/>
            <a:r>
              <a:rPr lang="en-US" dirty="0"/>
              <a:t>Promote Volunteerism or Donations from Community Groups</a:t>
            </a:r>
          </a:p>
          <a:p>
            <a:pPr lvl="2"/>
            <a:r>
              <a:rPr lang="en-US" dirty="0"/>
              <a:t>Talk to your Neighbors, Co-Workers, and Faith Groups</a:t>
            </a:r>
          </a:p>
          <a:p>
            <a:pPr lvl="1"/>
            <a:r>
              <a:rPr lang="en-US" sz="3200" dirty="0"/>
              <a:t>Volunteer  </a:t>
            </a:r>
          </a:p>
          <a:p>
            <a:pPr lvl="2"/>
            <a:r>
              <a:rPr lang="en-US" dirty="0"/>
              <a:t>With a Local Nonprofit – </a:t>
            </a:r>
            <a:r>
              <a:rPr lang="en-US" dirty="0" err="1"/>
              <a:t>HelpCOS</a:t>
            </a:r>
            <a:r>
              <a:rPr lang="en-US" dirty="0"/>
              <a:t> Website “Give Time”</a:t>
            </a:r>
          </a:p>
          <a:p>
            <a:pPr lvl="2"/>
            <a:r>
              <a:rPr lang="en-US" dirty="0"/>
              <a:t>For PIT Survey Team </a:t>
            </a:r>
          </a:p>
          <a:p>
            <a:pPr lvl="2"/>
            <a:r>
              <a:rPr lang="en-US" dirty="0"/>
              <a:t>Join a PPCoC Group or Committee</a:t>
            </a:r>
          </a:p>
          <a:p>
            <a:pPr marL="0" indent="0">
              <a:buNone/>
            </a:pPr>
            <a:endParaRPr lang="en-US" sz="2400" dirty="0"/>
          </a:p>
          <a:p>
            <a:pPr marL="0" indent="0">
              <a:buNone/>
            </a:pPr>
            <a:endParaRPr lang="en-US" sz="2400" dirty="0"/>
          </a:p>
          <a:p>
            <a:endParaRPr lang="en-US" dirty="0"/>
          </a:p>
        </p:txBody>
      </p:sp>
    </p:spTree>
    <p:extLst>
      <p:ext uri="{BB962C8B-B14F-4D97-AF65-F5344CB8AC3E}">
        <p14:creationId xmlns:p14="http://schemas.microsoft.com/office/powerpoint/2010/main" val="4104042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365125"/>
            <a:ext cx="7886700" cy="1325563"/>
          </a:xfrm>
        </p:spPr>
        <p:txBody>
          <a:bodyPr>
            <a:normAutofit/>
          </a:bodyPr>
          <a:lstStyle/>
          <a:p>
            <a:r>
              <a:rPr lang="en-US"/>
              <a:t>For more information:</a:t>
            </a:r>
          </a:p>
        </p:txBody>
      </p:sp>
      <p:graphicFrame>
        <p:nvGraphicFramePr>
          <p:cNvPr id="7" name="Content Placeholder 4">
            <a:extLst>
              <a:ext uri="{FF2B5EF4-FFF2-40B4-BE49-F238E27FC236}">
                <a16:creationId xmlns:a16="http://schemas.microsoft.com/office/drawing/2014/main" id="{4F02F26B-2100-4FE6-9596-5C27F1D62CB1}"/>
              </a:ext>
            </a:extLst>
          </p:cNvPr>
          <p:cNvGraphicFramePr>
            <a:graphicFrameLocks noGrp="1"/>
          </p:cNvGraphicFramePr>
          <p:nvPr>
            <p:ph idx="1"/>
            <p:extLst>
              <p:ext uri="{D42A27DB-BD31-4B8C-83A1-F6EECF244321}">
                <p14:modId xmlns:p14="http://schemas.microsoft.com/office/powerpoint/2010/main" val="115901220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05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p:txBody>
          <a:bodyPr/>
          <a:lstStyle/>
          <a:p>
            <a:pPr algn="ctr"/>
            <a:r>
              <a:rPr lang="en-US" dirty="0"/>
              <a:t>PPCoC Structure and function</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fontScale="62500" lnSpcReduction="20000"/>
          </a:bodyPr>
          <a:lstStyle/>
          <a:p>
            <a:pPr>
              <a:lnSpc>
                <a:spcPct val="120000"/>
              </a:lnSpc>
              <a:spcAft>
                <a:spcPts val="1200"/>
              </a:spcAft>
            </a:pPr>
            <a:r>
              <a:rPr lang="en-US" b="1" dirty="0"/>
              <a:t>Purpose of the PPCoC: </a:t>
            </a:r>
            <a:r>
              <a:rPr lang="en-US" dirty="0"/>
              <a:t>Promote community commitment to the goal of ending homelessness; monitor the effectiveness of programs; collect and report on data; promote strategic use of resources to address homelessness  </a:t>
            </a:r>
          </a:p>
          <a:p>
            <a:r>
              <a:rPr lang="en-US" b="1" dirty="0"/>
              <a:t>Role and Responsibilities of the Membership </a:t>
            </a:r>
          </a:p>
          <a:p>
            <a:pPr lvl="1">
              <a:spcBef>
                <a:spcPts val="600"/>
              </a:spcBef>
            </a:pPr>
            <a:r>
              <a:rPr lang="en-US" sz="2900" b="1" dirty="0"/>
              <a:t>Decision-Making Body</a:t>
            </a:r>
            <a:r>
              <a:rPr lang="en-US" sz="2900" dirty="0"/>
              <a:t>: Adopt/amend charter, appoint Governing Board</a:t>
            </a:r>
          </a:p>
          <a:p>
            <a:pPr lvl="1">
              <a:spcBef>
                <a:spcPts val="600"/>
              </a:spcBef>
            </a:pPr>
            <a:r>
              <a:rPr lang="en-US" sz="2900" b="1" dirty="0"/>
              <a:t>Inclusive: </a:t>
            </a:r>
            <a:r>
              <a:rPr lang="en-US" sz="2900" dirty="0"/>
              <a:t>Includes citizens, service users, businesses, funders, service providers, government, education, and health care </a:t>
            </a:r>
          </a:p>
          <a:p>
            <a:pPr lvl="1">
              <a:spcBef>
                <a:spcPts val="600"/>
              </a:spcBef>
            </a:pPr>
            <a:r>
              <a:rPr lang="en-US" sz="2900" b="1" dirty="0"/>
              <a:t>Support- </a:t>
            </a:r>
            <a:r>
              <a:rPr lang="en-US" sz="2900" dirty="0"/>
              <a:t>Through active participation and committee work with the </a:t>
            </a:r>
            <a:r>
              <a:rPr lang="en-US" sz="2900" dirty="0" err="1"/>
              <a:t>CoC</a:t>
            </a:r>
            <a:endParaRPr lang="en-US" sz="2900" dirty="0"/>
          </a:p>
          <a:p>
            <a:endParaRPr lang="en-US" b="1" dirty="0"/>
          </a:p>
          <a:p>
            <a:r>
              <a:rPr lang="en-US" b="1" dirty="0"/>
              <a:t>Governing Board of the Membership</a:t>
            </a:r>
            <a:endParaRPr lang="en-US" dirty="0"/>
          </a:p>
          <a:p>
            <a:pPr lvl="1"/>
            <a:r>
              <a:rPr lang="en-US" sz="2900" b="1" dirty="0"/>
              <a:t>Guide</a:t>
            </a:r>
            <a:r>
              <a:rPr lang="en-US" sz="2900" dirty="0"/>
              <a:t> on-going administrative functions of the </a:t>
            </a:r>
            <a:r>
              <a:rPr lang="en-US" sz="2900" dirty="0" err="1"/>
              <a:t>CoC</a:t>
            </a:r>
            <a:endParaRPr lang="en-US" sz="2900" dirty="0"/>
          </a:p>
          <a:p>
            <a:pPr lvl="1"/>
            <a:r>
              <a:rPr lang="en-US" sz="2900" b="1" dirty="0"/>
              <a:t>Plan </a:t>
            </a:r>
            <a:r>
              <a:rPr lang="en-US" sz="2900" dirty="0"/>
              <a:t>&amp; support implementation of </a:t>
            </a:r>
            <a:r>
              <a:rPr lang="en-US" sz="2900" dirty="0" err="1"/>
              <a:t>CoC</a:t>
            </a:r>
            <a:r>
              <a:rPr lang="en-US" sz="2900" dirty="0"/>
              <a:t> strategies</a:t>
            </a:r>
          </a:p>
          <a:p>
            <a:pPr lvl="1"/>
            <a:r>
              <a:rPr lang="en-US" sz="2900" b="1" dirty="0"/>
              <a:t>Convene</a:t>
            </a:r>
            <a:r>
              <a:rPr lang="en-US" sz="2900" dirty="0"/>
              <a:t> membership meetings at least 2x/year; </a:t>
            </a:r>
            <a:r>
              <a:rPr lang="en-US" sz="2900" b="1" dirty="0"/>
              <a:t>recruit</a:t>
            </a:r>
            <a:r>
              <a:rPr lang="en-US" sz="2900" dirty="0"/>
              <a:t> new members</a:t>
            </a:r>
          </a:p>
          <a:p>
            <a:pPr marL="0" indent="0">
              <a:buNone/>
            </a:pPr>
            <a:endParaRPr lang="en-US" dirty="0"/>
          </a:p>
          <a:p>
            <a:pPr marL="0" indent="0">
              <a:buNone/>
            </a:pPr>
            <a:r>
              <a:rPr lang="en-US" sz="2400" dirty="0"/>
              <a:t> </a:t>
            </a:r>
          </a:p>
          <a:p>
            <a:pPr marL="0" indent="0">
              <a:buNone/>
            </a:pPr>
            <a:endParaRPr lang="en-US" sz="2400" dirty="0"/>
          </a:p>
          <a:p>
            <a:endParaRPr lang="en-US" dirty="0"/>
          </a:p>
        </p:txBody>
      </p:sp>
    </p:spTree>
    <p:extLst>
      <p:ext uri="{BB962C8B-B14F-4D97-AF65-F5344CB8AC3E}">
        <p14:creationId xmlns:p14="http://schemas.microsoft.com/office/powerpoint/2010/main" val="95183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963877"/>
            <a:ext cx="2620771" cy="4930246"/>
          </a:xfrm>
        </p:spPr>
        <p:txBody>
          <a:bodyPr>
            <a:normAutofit/>
          </a:bodyPr>
          <a:lstStyle/>
          <a:p>
            <a:pPr algn="r"/>
            <a:r>
              <a:rPr lang="en-US" sz="2400" dirty="0"/>
              <a:t>Plans to end homelessness</a:t>
            </a:r>
          </a:p>
        </p:txBody>
      </p:sp>
      <p:cxnSp>
        <p:nvCxnSpPr>
          <p:cNvPr id="26" name="Straight Connector 2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3732023" y="963877"/>
            <a:ext cx="4783327" cy="4930246"/>
          </a:xfrm>
        </p:spPr>
        <p:txBody>
          <a:bodyPr anchor="ctr">
            <a:normAutofit/>
          </a:bodyPr>
          <a:lstStyle/>
          <a:p>
            <a:pPr marL="0" indent="0">
              <a:buNone/>
            </a:pPr>
            <a:endParaRPr lang="en-US" sz="2100" dirty="0"/>
          </a:p>
          <a:p>
            <a:pPr marL="0" indent="0">
              <a:buNone/>
            </a:pPr>
            <a:r>
              <a:rPr lang="en-US" sz="2100" dirty="0"/>
              <a:t> </a:t>
            </a:r>
          </a:p>
          <a:p>
            <a:pPr marL="0" indent="0">
              <a:buNone/>
            </a:pPr>
            <a:r>
              <a:rPr lang="en-US" sz="2100" b="1" dirty="0"/>
              <a:t>VISION:  By 2026, our community will have a durable system of </a:t>
            </a:r>
            <a:r>
              <a:rPr lang="en-US" sz="2100" b="1" i="1" dirty="0"/>
              <a:t>places</a:t>
            </a:r>
            <a:r>
              <a:rPr lang="en-US" sz="2100" b="1" dirty="0"/>
              <a:t> and </a:t>
            </a:r>
            <a:r>
              <a:rPr lang="en-US" sz="2100" b="1" i="1" dirty="0"/>
              <a:t>programs</a:t>
            </a:r>
            <a:r>
              <a:rPr lang="en-US" sz="2100" b="1" dirty="0"/>
              <a:t> to ensure that all </a:t>
            </a:r>
            <a:r>
              <a:rPr lang="en-US" sz="2100" b="1" i="1" dirty="0"/>
              <a:t>people</a:t>
            </a:r>
            <a:r>
              <a:rPr lang="en-US" sz="2100" b="1" dirty="0"/>
              <a:t> facing homelessness have access to housing and the supportive services to sustain their quality of life.</a:t>
            </a:r>
            <a:endParaRPr lang="en-US" sz="2100" dirty="0"/>
          </a:p>
          <a:p>
            <a:pPr marL="0" indent="0">
              <a:buNone/>
            </a:pPr>
            <a:endParaRPr lang="en-US" sz="2100" dirty="0"/>
          </a:p>
          <a:p>
            <a:pPr marL="0" indent="0">
              <a:buNone/>
            </a:pPr>
            <a:endParaRPr lang="en-US" sz="2100" dirty="0"/>
          </a:p>
        </p:txBody>
      </p:sp>
    </p:spTree>
    <p:extLst>
      <p:ext uri="{BB962C8B-B14F-4D97-AF65-F5344CB8AC3E}">
        <p14:creationId xmlns:p14="http://schemas.microsoft.com/office/powerpoint/2010/main" val="405463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152400" y="152400"/>
            <a:ext cx="8839200" cy="868362"/>
          </a:xfrm>
        </p:spPr>
        <p:txBody>
          <a:bodyPr>
            <a:normAutofit fontScale="90000"/>
          </a:bodyPr>
          <a:lstStyle/>
          <a:p>
            <a:pPr algn="ctr"/>
            <a:r>
              <a:rPr lang="en-US"/>
              <a:t>Plans to end homelessness:</a:t>
            </a:r>
            <a:br>
              <a:rPr lang="en-US"/>
            </a:br>
            <a:r>
              <a:rPr lang="en-US"/>
              <a:t>Local strategy and goals</a:t>
            </a:r>
            <a:endParaRPr lang="en-US" dirty="0"/>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a:bodyPr>
          <a:lstStyle/>
          <a:p>
            <a:pPr marL="0" indent="0">
              <a:buNone/>
            </a:pPr>
            <a:endParaRPr lang="en-US"/>
          </a:p>
          <a:p>
            <a:pPr marL="0" indent="0">
              <a:buNone/>
            </a:pPr>
            <a:r>
              <a:rPr lang="en-US" sz="2400"/>
              <a:t> </a:t>
            </a:r>
          </a:p>
          <a:p>
            <a:pPr marL="0" indent="0">
              <a:buNone/>
            </a:pPr>
            <a:endParaRPr lang="en-US" sz="2400"/>
          </a:p>
          <a:p>
            <a:endParaRPr lang="en-US" dirty="0"/>
          </a:p>
        </p:txBody>
      </p:sp>
      <p:pic>
        <p:nvPicPr>
          <p:cNvPr id="6" name="Content Placeholder 7">
            <a:extLst>
              <a:ext uri="{FF2B5EF4-FFF2-40B4-BE49-F238E27FC236}">
                <a16:creationId xmlns:a16="http://schemas.microsoft.com/office/drawing/2014/main" id="{BD3F0057-5177-4C7B-ABB3-3C3E8C502CCE}"/>
              </a:ext>
            </a:extLst>
          </p:cNvPr>
          <p:cNvPicPr>
            <a:picLocks noChangeAspect="1"/>
          </p:cNvPicPr>
          <p:nvPr/>
        </p:nvPicPr>
        <p:blipFill rotWithShape="1">
          <a:blip r:embed="rId3"/>
          <a:srcRect t="23182"/>
          <a:stretch/>
        </p:blipFill>
        <p:spPr>
          <a:xfrm>
            <a:off x="76200" y="1685819"/>
            <a:ext cx="8344423" cy="3486361"/>
          </a:xfrm>
          <a:prstGeom prst="rect">
            <a:avLst/>
          </a:prstGeom>
        </p:spPr>
      </p:pic>
    </p:spTree>
    <p:extLst>
      <p:ext uri="{BB962C8B-B14F-4D97-AF65-F5344CB8AC3E}">
        <p14:creationId xmlns:p14="http://schemas.microsoft.com/office/powerpoint/2010/main" val="360309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401265" y="685800"/>
            <a:ext cx="2085203" cy="5105400"/>
          </a:xfrm>
        </p:spPr>
        <p:txBody>
          <a:bodyPr>
            <a:normAutofit/>
          </a:bodyPr>
          <a:lstStyle/>
          <a:p>
            <a:r>
              <a:rPr lang="en-US" sz="1900">
                <a:solidFill>
                  <a:srgbClr val="FFFFFF"/>
                </a:solidFill>
              </a:rPr>
              <a:t>Community Plans:</a:t>
            </a:r>
            <a:br>
              <a:rPr lang="en-US" sz="1900">
                <a:solidFill>
                  <a:srgbClr val="FFFFFF"/>
                </a:solidFill>
              </a:rPr>
            </a:br>
            <a:r>
              <a:rPr lang="en-US" sz="1900">
                <a:solidFill>
                  <a:srgbClr val="FFFFFF"/>
                </a:solidFill>
              </a:rPr>
              <a:t>CoC Consultation Role</a:t>
            </a:r>
          </a:p>
        </p:txBody>
      </p:sp>
      <p:graphicFrame>
        <p:nvGraphicFramePr>
          <p:cNvPr id="7" name="Content Placeholder 4">
            <a:extLst>
              <a:ext uri="{FF2B5EF4-FFF2-40B4-BE49-F238E27FC236}">
                <a16:creationId xmlns:a16="http://schemas.microsoft.com/office/drawing/2014/main" id="{DB9BDDA5-6989-432A-A070-DD0E122700D2}"/>
              </a:ext>
            </a:extLst>
          </p:cNvPr>
          <p:cNvGraphicFramePr>
            <a:graphicFrameLocks noGrp="1"/>
          </p:cNvGraphicFramePr>
          <p:nvPr>
            <p:ph idx="1"/>
            <p:extLst>
              <p:ext uri="{D42A27DB-BD31-4B8C-83A1-F6EECF244321}">
                <p14:modId xmlns:p14="http://schemas.microsoft.com/office/powerpoint/2010/main" val="1665107047"/>
              </p:ext>
            </p:extLst>
          </p:nvPr>
        </p:nvGraphicFramePr>
        <p:xfrm>
          <a:off x="3757612" y="381000"/>
          <a:ext cx="5081588"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161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p:txBody>
          <a:bodyPr>
            <a:normAutofit/>
          </a:bodyPr>
          <a:lstStyle/>
          <a:p>
            <a:pPr algn="ctr"/>
            <a:r>
              <a:rPr lang="en-US" sz="2000" dirty="0"/>
              <a:t>City/</a:t>
            </a:r>
            <a:r>
              <a:rPr lang="en-US" sz="2000" dirty="0" err="1"/>
              <a:t>CoC</a:t>
            </a:r>
            <a:r>
              <a:rPr lang="en-US" sz="2000" dirty="0"/>
              <a:t> Relationship</a:t>
            </a:r>
          </a:p>
        </p:txBody>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533400" y="914400"/>
            <a:ext cx="8458200" cy="4953000"/>
          </a:xfrm>
        </p:spPr>
        <p:txBody>
          <a:bodyPr>
            <a:normAutofit/>
          </a:bodyPr>
          <a:lstStyle/>
          <a:p>
            <a:pPr marL="0" indent="0">
              <a:buNone/>
            </a:pPr>
            <a:endParaRPr lang="en-US" dirty="0"/>
          </a:p>
          <a:p>
            <a:pPr marL="0" indent="0">
              <a:buNone/>
            </a:pPr>
            <a:r>
              <a:rPr lang="en-US" sz="2400" dirty="0"/>
              <a:t> </a:t>
            </a:r>
          </a:p>
          <a:p>
            <a:pPr marL="0" indent="0">
              <a:buNone/>
            </a:pPr>
            <a:endParaRPr lang="en-US" sz="2400" dirty="0"/>
          </a:p>
          <a:p>
            <a:endParaRPr lang="en-US" dirty="0"/>
          </a:p>
        </p:txBody>
      </p:sp>
      <p:pic>
        <p:nvPicPr>
          <p:cNvPr id="6" name="Picture 5">
            <a:extLst>
              <a:ext uri="{FF2B5EF4-FFF2-40B4-BE49-F238E27FC236}">
                <a16:creationId xmlns:a16="http://schemas.microsoft.com/office/drawing/2014/main" id="{FFAF0709-7D27-4A94-9169-157775623116}"/>
              </a:ext>
            </a:extLst>
          </p:cNvPr>
          <p:cNvPicPr>
            <a:picLocks noChangeAspect="1"/>
          </p:cNvPicPr>
          <p:nvPr/>
        </p:nvPicPr>
        <p:blipFill>
          <a:blip r:embed="rId3"/>
          <a:stretch>
            <a:fillRect/>
          </a:stretch>
        </p:blipFill>
        <p:spPr>
          <a:xfrm>
            <a:off x="381000" y="762000"/>
            <a:ext cx="6781800" cy="5267118"/>
          </a:xfrm>
          <a:prstGeom prst="rect">
            <a:avLst/>
          </a:prstGeom>
        </p:spPr>
      </p:pic>
    </p:spTree>
    <p:extLst>
      <p:ext uri="{BB962C8B-B14F-4D97-AF65-F5344CB8AC3E}">
        <p14:creationId xmlns:p14="http://schemas.microsoft.com/office/powerpoint/2010/main" val="717661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28650" y="365125"/>
            <a:ext cx="7886700" cy="1325563"/>
          </a:xfrm>
        </p:spPr>
        <p:txBody>
          <a:bodyPr>
            <a:normAutofit/>
          </a:bodyPr>
          <a:lstStyle/>
          <a:p>
            <a:r>
              <a:rPr lang="en-US" dirty="0" err="1"/>
              <a:t>Coc</a:t>
            </a:r>
            <a:r>
              <a:rPr lang="en-US" dirty="0"/>
              <a:t> community report - 2018</a:t>
            </a:r>
            <a:endParaRPr lang="en-US"/>
          </a:p>
        </p:txBody>
      </p:sp>
      <p:graphicFrame>
        <p:nvGraphicFramePr>
          <p:cNvPr id="7" name="Content Placeholder 4">
            <a:extLst>
              <a:ext uri="{FF2B5EF4-FFF2-40B4-BE49-F238E27FC236}">
                <a16:creationId xmlns:a16="http://schemas.microsoft.com/office/drawing/2014/main" id="{E15AA8DA-2070-42A9-B714-42D4771FD4D3}"/>
              </a:ext>
            </a:extLst>
          </p:cNvPr>
          <p:cNvGraphicFramePr>
            <a:graphicFrameLocks noGrp="1"/>
          </p:cNvGraphicFramePr>
          <p:nvPr>
            <p:ph idx="1"/>
            <p:extLst>
              <p:ext uri="{D42A27DB-BD31-4B8C-83A1-F6EECF244321}">
                <p14:modId xmlns:p14="http://schemas.microsoft.com/office/powerpoint/2010/main" val="16468516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77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6089902" y="961509"/>
            <a:ext cx="2425448" cy="2556385"/>
          </a:xfrm>
        </p:spPr>
        <p:txBody>
          <a:bodyPr anchor="b">
            <a:normAutofit/>
          </a:bodyPr>
          <a:lstStyle/>
          <a:p>
            <a:pPr>
              <a:lnSpc>
                <a:spcPct val="90000"/>
              </a:lnSpc>
            </a:pPr>
            <a:r>
              <a:rPr lang="en-US" sz="3300"/>
              <a:t>Point-in-time survey results 2013 -2018</a:t>
            </a:r>
          </a:p>
        </p:txBody>
      </p:sp>
      <p:sp>
        <p:nvSpPr>
          <p:cNvPr id="11" name="Rectangle 10">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5168390" cy="5546414"/>
          </a:xfrm>
          <a:prstGeom prst="rect">
            <a:avLst/>
          </a:prstGeom>
          <a:noFill/>
          <a:ln w="6350" cap="sq" cmpd="sng" algn="ctr">
            <a:solidFill>
              <a:schemeClr val="tx1">
                <a:lumMod val="75000"/>
                <a:lumOff val="25000"/>
              </a:schemeClr>
            </a:solidFill>
            <a:prstDash val="solid"/>
            <a:miter lim="800000"/>
          </a:ln>
          <a:effectLst/>
        </p:spPr>
      </p:sp>
      <p:sp>
        <p:nvSpPr>
          <p:cNvPr id="5" name="Content Placeholder 4">
            <a:extLst>
              <a:ext uri="{FF2B5EF4-FFF2-40B4-BE49-F238E27FC236}">
                <a16:creationId xmlns:a16="http://schemas.microsoft.com/office/drawing/2014/main" id="{524BC7AF-C1DB-FA42-97A5-867900A02A1F}"/>
              </a:ext>
            </a:extLst>
          </p:cNvPr>
          <p:cNvSpPr>
            <a:spLocks noGrp="1"/>
          </p:cNvSpPr>
          <p:nvPr>
            <p:ph idx="1"/>
          </p:nvPr>
        </p:nvSpPr>
        <p:spPr>
          <a:xfrm>
            <a:off x="6100762" y="3676650"/>
            <a:ext cx="2414588" cy="2195183"/>
          </a:xfrm>
        </p:spPr>
        <p:txBody>
          <a:bodyPr>
            <a:normAutofit/>
          </a:bodyPr>
          <a:lstStyle/>
          <a:p>
            <a:pPr marL="0" indent="0">
              <a:buNone/>
            </a:pPr>
            <a:endParaRPr lang="en-US" sz="1400"/>
          </a:p>
          <a:p>
            <a:pPr marL="0" indent="0">
              <a:buNone/>
            </a:pPr>
            <a:r>
              <a:rPr lang="en-US" sz="1400"/>
              <a:t> </a:t>
            </a:r>
          </a:p>
          <a:p>
            <a:pPr marL="0" indent="0">
              <a:buNone/>
            </a:pPr>
            <a:endParaRPr lang="en-US" sz="1400"/>
          </a:p>
          <a:p>
            <a:endParaRPr lang="en-US" sz="1400"/>
          </a:p>
        </p:txBody>
      </p:sp>
      <p:graphicFrame>
        <p:nvGraphicFramePr>
          <p:cNvPr id="6" name="Chart 5">
            <a:extLst>
              <a:ext uri="{FF2B5EF4-FFF2-40B4-BE49-F238E27FC236}">
                <a16:creationId xmlns:a16="http://schemas.microsoft.com/office/drawing/2014/main" id="{9169146D-DCE6-4D93-868A-ADC9D9563E64}"/>
              </a:ext>
            </a:extLst>
          </p:cNvPr>
          <p:cNvGraphicFramePr/>
          <p:nvPr>
            <p:extLst>
              <p:ext uri="{D42A27DB-BD31-4B8C-83A1-F6EECF244321}">
                <p14:modId xmlns:p14="http://schemas.microsoft.com/office/powerpoint/2010/main" val="4122763793"/>
              </p:ext>
            </p:extLst>
          </p:nvPr>
        </p:nvGraphicFramePr>
        <p:xfrm>
          <a:off x="721359" y="961510"/>
          <a:ext cx="4690872" cy="4910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332029"/>
      </p:ext>
    </p:extLst>
  </p:cSld>
  <p:clrMapOvr>
    <a:masterClrMapping/>
  </p:clrMapOvr>
</p:sld>
</file>

<file path=ppt/theme/theme1.xml><?xml version="1.0" encoding="utf-8"?>
<a:theme xmlns:a="http://schemas.openxmlformats.org/drawingml/2006/main" name="Office Theme">
  <a:themeElements>
    <a:clrScheme name="chp 1">
      <a:dk1>
        <a:srgbClr val="4D4E4D"/>
      </a:dk1>
      <a:lt1>
        <a:srgbClr val="FFFFFF"/>
      </a:lt1>
      <a:dk2>
        <a:srgbClr val="F6F5F4"/>
      </a:dk2>
      <a:lt2>
        <a:srgbClr val="FFFEFE"/>
      </a:lt2>
      <a:accent1>
        <a:srgbClr val="009ABF"/>
      </a:accent1>
      <a:accent2>
        <a:srgbClr val="01506E"/>
      </a:accent2>
      <a:accent3>
        <a:srgbClr val="32B8C8"/>
      </a:accent3>
      <a:accent4>
        <a:srgbClr val="9081AC"/>
      </a:accent4>
      <a:accent5>
        <a:srgbClr val="CE9ABA"/>
      </a:accent5>
      <a:accent6>
        <a:srgbClr val="EA8C3F"/>
      </a:accent6>
      <a:hlink>
        <a:srgbClr val="32B8C8"/>
      </a:hlink>
      <a:folHlink>
        <a:srgbClr val="009CC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221CABBE-5D5E-9D45-90B8-FECF881E1ABA}" vid="{FC151ECF-9C5D-B04C-BC48-093A2F2CF5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TotalTime>
  <Words>2652</Words>
  <Application>Microsoft Office PowerPoint</Application>
  <PresentationFormat>On-screen Show (4:3)</PresentationFormat>
  <Paragraphs>226</Paragraphs>
  <Slides>29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Impact</vt:lpstr>
      <vt:lpstr>Times New Roman</vt:lpstr>
      <vt:lpstr>Wingdings</vt:lpstr>
      <vt:lpstr>Office Theme</vt:lpstr>
      <vt:lpstr>PowerPoint Presentation</vt:lpstr>
      <vt:lpstr>Agenda</vt:lpstr>
      <vt:lpstr>PPCoC Structure and function</vt:lpstr>
      <vt:lpstr>Plans to end homelessness</vt:lpstr>
      <vt:lpstr>Plans to end homelessness: Local strategy and goals</vt:lpstr>
      <vt:lpstr>Community Plans: CoC Consultation Role</vt:lpstr>
      <vt:lpstr>City/CoC Relationship</vt:lpstr>
      <vt:lpstr>Coc community report - 2018</vt:lpstr>
      <vt:lpstr>Point-in-time survey results 2013 -2018</vt:lpstr>
      <vt:lpstr>General Population growth rate vs. Homeless population growth rate  </vt:lpstr>
      <vt:lpstr>Colorado springs median rent  vs. Hud fair market rate vouchers</vt:lpstr>
      <vt:lpstr>CoC Community Report – 2018 Recommendations </vt:lpstr>
      <vt:lpstr>2018 CoC Funding competition</vt:lpstr>
      <vt:lpstr>Membership Voting</vt:lpstr>
      <vt:lpstr>Governing Board Election Process</vt:lpstr>
      <vt:lpstr>2018 Governing board roster</vt:lpstr>
      <vt:lpstr>Pikes Peak continuum of care</vt:lpstr>
      <vt:lpstr>AlIson gerbig–  Rocky mountain Human services </vt:lpstr>
      <vt:lpstr>Andy barton –  Catholic charities</vt:lpstr>
      <vt:lpstr>Ann-Marie Manning–  Pikes Peak  Community college</vt:lpstr>
      <vt:lpstr>BoB hughes –  Springs Rescue Mission</vt:lpstr>
      <vt:lpstr>Haley Chapin–  Tri-Lakes cares</vt:lpstr>
      <vt:lpstr>Kat lilley–  family promise</vt:lpstr>
      <vt:lpstr>Noreen Landis-tyson –  CPCD</vt:lpstr>
      <vt:lpstr>PPCoC Charter- Recommended changes</vt:lpstr>
      <vt:lpstr>Keynote Speaker </vt:lpstr>
      <vt:lpstr>Questions and Answers</vt:lpstr>
      <vt:lpstr>Closing Comments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Mariano</dc:creator>
  <cp:lastModifiedBy>Jennifer Mariano</cp:lastModifiedBy>
  <cp:revision>5</cp:revision>
  <dcterms:created xsi:type="dcterms:W3CDTF">2018-11-15T23:36:27Z</dcterms:created>
  <dcterms:modified xsi:type="dcterms:W3CDTF">2018-11-16T18:35:31Z</dcterms:modified>
</cp:coreProperties>
</file>