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erverZoom="100000" strictFirstAndLastChars="0" saveSubsetFonts="1" autoCompressPictures="0">
  <p:sldMasterIdLst>
    <p:sldMasterId id="2147483652" r:id="rId1"/>
    <p:sldMasterId id="2147483688" r:id="rId2"/>
    <p:sldMasterId id="2147483685" r:id="rId3"/>
    <p:sldMasterId id="2147483698" r:id="rId4"/>
    <p:sldMasterId id="2147483709" r:id="rId5"/>
  </p:sldMasterIdLst>
  <p:notesMasterIdLst>
    <p:notesMasterId r:id="rId12"/>
  </p:notesMasterIdLst>
  <p:handoutMasterIdLst>
    <p:handoutMasterId r:id="rId13"/>
  </p:handoutMasterIdLst>
  <p:sldIdLst>
    <p:sldId id="264" r:id="rId6"/>
    <p:sldId id="324" r:id="rId7"/>
    <p:sldId id="330" r:id="rId8"/>
    <p:sldId id="430" r:id="rId9"/>
    <p:sldId id="429" r:id="rId10"/>
    <p:sldId id="428" r:id="rId11"/>
  </p:sldIdLst>
  <p:sldSz cx="13004800" cy="9753600"/>
  <p:notesSz cx="7023100" cy="9309100"/>
  <p:defaultTextStyle>
    <a:defPPr>
      <a:defRPr lang="en-US"/>
    </a:defPPr>
    <a:lvl1pPr algn="l" defTabSz="583364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1pPr>
    <a:lvl2pPr marL="228274" indent="228274" algn="l" defTabSz="583364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2pPr>
    <a:lvl3pPr marL="456539" indent="456539" algn="l" defTabSz="583364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3pPr>
    <a:lvl4pPr marL="684816" indent="684816" algn="l" defTabSz="583364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4pPr>
    <a:lvl5pPr marL="913087" indent="913087" algn="l" defTabSz="583364" rtl="0" fontAlgn="base" hangingPunct="0">
      <a:spcBef>
        <a:spcPct val="0"/>
      </a:spcBef>
      <a:spcAft>
        <a:spcPct val="0"/>
      </a:spcAft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5pPr>
    <a:lvl6pPr marL="2282728" algn="l" defTabSz="456539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6pPr>
    <a:lvl7pPr marL="2739270" algn="l" defTabSz="456539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7pPr>
    <a:lvl8pPr marL="3195820" algn="l" defTabSz="456539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8pPr>
    <a:lvl9pPr marL="3652363" algn="l" defTabSz="456539" rtl="0" eaLnBrk="1" latinLnBrk="0" hangingPunct="1">
      <a:defRPr kern="1200">
        <a:solidFill>
          <a:srgbClr val="5C6670"/>
        </a:solidFill>
        <a:latin typeface="Trebuchet MS" pitchFamily="-100" charset="0"/>
        <a:ea typeface="Trebuchet MS" pitchFamily="-100" charset="0"/>
        <a:cs typeface="Trebuchet MS" pitchFamily="-100" charset="0"/>
        <a:sym typeface="Trebuchet MS" pitchFamily="-100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0E647B0C-9848-4D2D-8C41-60FB4189C6C5}">
          <p14:sldIdLst>
            <p14:sldId id="264"/>
            <p14:sldId id="324"/>
            <p14:sldId id="330"/>
          </p14:sldIdLst>
        </p14:section>
        <p14:section name="Untitled Section" id="{0FB063B9-D218-424D-96A4-617E4AD3CB9B}">
          <p14:sldIdLst>
            <p14:sldId id="430"/>
            <p14:sldId id="429"/>
            <p14:sldId id="42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832">
          <p15:clr>
            <a:srgbClr val="A4A3A4"/>
          </p15:clr>
        </p15:guide>
        <p15:guide id="2" pos="40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ombs, Kristin" initials="TK" lastIdx="0" clrIdx="0"/>
  <p:cmAuthor id="1" name="Megan Nyce - DOL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35D"/>
    <a:srgbClr val="5EB7E3"/>
    <a:srgbClr val="F6323E"/>
    <a:srgbClr val="E95F1A"/>
    <a:srgbClr val="523F2D"/>
    <a:srgbClr val="F5CD3B"/>
    <a:srgbClr val="3266BE"/>
    <a:srgbClr val="C7C9C9"/>
    <a:srgbClr val="14943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138" autoAdjust="0"/>
    <p:restoredTop sz="94565" autoAdjust="0"/>
  </p:normalViewPr>
  <p:slideViewPr>
    <p:cSldViewPr showGuides="1">
      <p:cViewPr>
        <p:scale>
          <a:sx n="65" d="100"/>
          <a:sy n="65" d="100"/>
        </p:scale>
        <p:origin x="-738" y="30"/>
      </p:cViewPr>
      <p:guideLst>
        <p:guide orient="horz" pos="2832"/>
        <p:guide pos="400"/>
      </p:guideLst>
    </p:cSldViewPr>
  </p:slideViewPr>
  <p:outlineViewPr>
    <p:cViewPr>
      <p:scale>
        <a:sx n="33" d="100"/>
        <a:sy n="33" d="100"/>
      </p:scale>
      <p:origin x="0" y="-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5238"/>
    </p:cViewPr>
  </p:sorterViewPr>
  <p:notesViewPr>
    <p:cSldViewPr>
      <p:cViewPr varScale="1">
        <p:scale>
          <a:sx n="65" d="100"/>
          <a:sy n="65" d="100"/>
        </p:scale>
        <p:origin x="-2004" y="-114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035B97C2-31ED-4144-8CA1-598025B62F14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8"/>
            <a:ext cx="3043979" cy="465773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04FE7EB1-785E-4C3D-89AC-D351443D80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86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sp>
      <p:sp>
        <p:nvSpPr>
          <p:cNvPr id="10242" name="Rectangle 2"/>
          <p:cNvSpPr>
            <a:spLocks noGrp="1"/>
          </p:cNvSpPr>
          <p:nvPr>
            <p:ph type="body" sz="quarter" idx="3"/>
          </p:nvPr>
        </p:nvSpPr>
        <p:spPr bwMode="auto">
          <a:xfrm>
            <a:off x="936414" y="4421823"/>
            <a:ext cx="5150273" cy="4189095"/>
          </a:xfrm>
          <a:prstGeom prst="rect">
            <a:avLst/>
          </a:prstGeom>
          <a:noFill/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3317" tIns="46659" rIns="93317" bIns="4665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>
                <a:sym typeface="Avenir" charset="0"/>
              </a:rPr>
              <a:t>Click to edit Master text styles</a:t>
            </a:r>
          </a:p>
          <a:p>
            <a:pPr lvl="1"/>
            <a:r>
              <a:rPr lang="en-US" noProof="0">
                <a:sym typeface="Avenir" charset="0"/>
              </a:rPr>
              <a:t>Second level</a:t>
            </a:r>
          </a:p>
          <a:p>
            <a:pPr lvl="2"/>
            <a:r>
              <a:rPr lang="en-US" noProof="0">
                <a:sym typeface="Avenir" charset="0"/>
              </a:rPr>
              <a:t>Third level</a:t>
            </a:r>
          </a:p>
          <a:p>
            <a:pPr lvl="3"/>
            <a:r>
              <a:rPr lang="en-US" noProof="0">
                <a:sym typeface="Avenir" charset="0"/>
              </a:rPr>
              <a:t>Fourth level</a:t>
            </a:r>
          </a:p>
          <a:p>
            <a:pPr lvl="4"/>
            <a:r>
              <a:rPr lang="en-US" noProof="0">
                <a:sym typeface="Avenir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477734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6539" rtl="0" eaLnBrk="0" fontAlgn="base" hangingPunct="0">
      <a:lnSpc>
        <a:spcPct val="125000"/>
      </a:lnSpc>
      <a:spcBef>
        <a:spcPct val="0"/>
      </a:spcBef>
      <a:spcAft>
        <a:spcPct val="0"/>
      </a:spcAft>
      <a:defRPr sz="21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1pPr>
    <a:lvl2pPr marL="228274" algn="l" defTabSz="456539" rtl="0" eaLnBrk="0" fontAlgn="base" hangingPunct="0">
      <a:lnSpc>
        <a:spcPct val="125000"/>
      </a:lnSpc>
      <a:spcBef>
        <a:spcPct val="0"/>
      </a:spcBef>
      <a:spcAft>
        <a:spcPct val="0"/>
      </a:spcAft>
      <a:defRPr sz="21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2pPr>
    <a:lvl3pPr marL="456539" algn="l" defTabSz="456539" rtl="0" eaLnBrk="0" fontAlgn="base" hangingPunct="0">
      <a:lnSpc>
        <a:spcPct val="125000"/>
      </a:lnSpc>
      <a:spcBef>
        <a:spcPct val="0"/>
      </a:spcBef>
      <a:spcAft>
        <a:spcPct val="0"/>
      </a:spcAft>
      <a:defRPr sz="21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3pPr>
    <a:lvl4pPr marL="684816" algn="l" defTabSz="456539" rtl="0" eaLnBrk="0" fontAlgn="base" hangingPunct="0">
      <a:lnSpc>
        <a:spcPct val="125000"/>
      </a:lnSpc>
      <a:spcBef>
        <a:spcPct val="0"/>
      </a:spcBef>
      <a:spcAft>
        <a:spcPct val="0"/>
      </a:spcAft>
      <a:defRPr sz="21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4pPr>
    <a:lvl5pPr marL="913087" algn="l" defTabSz="456539" rtl="0" eaLnBrk="0" fontAlgn="base" hangingPunct="0">
      <a:lnSpc>
        <a:spcPct val="125000"/>
      </a:lnSpc>
      <a:spcBef>
        <a:spcPct val="0"/>
      </a:spcBef>
      <a:spcAft>
        <a:spcPct val="0"/>
      </a:spcAft>
      <a:defRPr sz="2100" kern="1200">
        <a:solidFill>
          <a:srgbClr val="000000"/>
        </a:solidFill>
        <a:latin typeface="Avenir" charset="0"/>
        <a:ea typeface="Avenir" charset="0"/>
        <a:cs typeface="Avenir" charset="0"/>
        <a:sym typeface="Avenir" charset="0"/>
      </a:defRPr>
    </a:lvl5pPr>
    <a:lvl6pPr marL="2282728" algn="l" defTabSz="4565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739270" algn="l" defTabSz="4565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3195820" algn="l" defTabSz="4565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652363" algn="l" defTabSz="456539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8727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5C667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7532" y="8841738"/>
            <a:ext cx="3043979" cy="465773"/>
          </a:xfrm>
          <a:prstGeom prst="rect">
            <a:avLst/>
          </a:prstGeom>
        </p:spPr>
        <p:txBody>
          <a:bodyPr lIns="91572" tIns="45786" rIns="91572" bIns="45786"/>
          <a:lstStyle/>
          <a:p>
            <a:pPr>
              <a:defRPr/>
            </a:pPr>
            <a:fld id="{C7699DDD-D8ED-4C01-851C-065722F0514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>
              <a:buFont typeface="Wingdings" panose="05000000000000000000" pitchFamily="2" charset="2"/>
              <a:buChar char="Ø"/>
            </a:pPr>
            <a:endParaRPr lang="en-US" sz="1600" dirty="0">
              <a:solidFill>
                <a:srgbClr val="5C667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7532" y="8841738"/>
            <a:ext cx="3043979" cy="465773"/>
          </a:xfrm>
          <a:prstGeom prst="rect">
            <a:avLst/>
          </a:prstGeom>
        </p:spPr>
        <p:txBody>
          <a:bodyPr lIns="91572" tIns="45786" rIns="91572" bIns="45786"/>
          <a:lstStyle/>
          <a:p>
            <a:pPr>
              <a:defRPr/>
            </a:pPr>
            <a:fld id="{C7699DDD-D8ED-4C01-851C-065722F0514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470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36414" y="4421822"/>
            <a:ext cx="5150272" cy="4189094"/>
          </a:xfrm>
          <a:prstGeom prst="rect">
            <a:avLst/>
          </a:prstGeom>
          <a:noFill/>
          <a:ln>
            <a:noFill/>
          </a:ln>
        </p:spPr>
        <p:txBody>
          <a:bodyPr lIns="93315" tIns="46645" rIns="93315" bIns="4664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Our efforts to create more housing.</a:t>
            </a:r>
          </a:p>
        </p:txBody>
      </p:sp>
    </p:spTree>
    <p:extLst>
      <p:ext uri="{BB962C8B-B14F-4D97-AF65-F5344CB8AC3E}">
        <p14:creationId xmlns:p14="http://schemas.microsoft.com/office/powerpoint/2010/main" val="779595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936414" y="4421822"/>
            <a:ext cx="5150272" cy="4189094"/>
          </a:xfrm>
          <a:prstGeom prst="rect">
            <a:avLst/>
          </a:prstGeom>
          <a:noFill/>
          <a:ln>
            <a:noFill/>
          </a:ln>
        </p:spPr>
        <p:txBody>
          <a:bodyPr lIns="93315" tIns="46645" rIns="93315" bIns="46645" anchor="t" anchorCtr="0">
            <a:no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Our efforts to create more housing.</a:t>
            </a:r>
          </a:p>
        </p:txBody>
      </p:sp>
    </p:spTree>
    <p:extLst>
      <p:ext uri="{BB962C8B-B14F-4D97-AF65-F5344CB8AC3E}">
        <p14:creationId xmlns:p14="http://schemas.microsoft.com/office/powerpoint/2010/main" val="779595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938111" y="4427864"/>
            <a:ext cx="5159602" cy="4194817"/>
          </a:xfrm>
          <a:prstGeom prst="rect">
            <a:avLst/>
          </a:prstGeom>
        </p:spPr>
        <p:txBody>
          <a:bodyPr lIns="93448" tIns="93448" rIns="93448" bIns="93448" anchor="t" anchorCtr="0">
            <a:noAutofit/>
          </a:bodyPr>
          <a:lstStyle/>
          <a:p>
            <a:endParaRPr lang="en-US" sz="1200" dirty="0"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1187450" y="700088"/>
            <a:ext cx="4660900" cy="34956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616323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726" y="3548064"/>
            <a:ext cx="11055350" cy="2090736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638800"/>
            <a:ext cx="9102726" cy="2381249"/>
          </a:xfrm>
          <a:prstGeom prst="rect">
            <a:avLst/>
          </a:prstGeom>
        </p:spPr>
        <p:txBody>
          <a:bodyPr vert="horz" lIns="91310" tIns="45651" rIns="91310" bIns="45651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6539" indent="0" algn="ctr">
              <a:buNone/>
              <a:defRPr/>
            </a:lvl2pPr>
            <a:lvl3pPr marL="913087" indent="0" algn="ctr">
              <a:buNone/>
              <a:defRPr/>
            </a:lvl3pPr>
            <a:lvl4pPr marL="1369631" indent="0" algn="ctr">
              <a:buNone/>
              <a:defRPr/>
            </a:lvl4pPr>
            <a:lvl5pPr marL="1826180" indent="0" algn="ctr">
              <a:buNone/>
              <a:defRPr/>
            </a:lvl5pPr>
            <a:lvl6pPr marL="2282728" indent="0" algn="ctr">
              <a:buNone/>
              <a:defRPr/>
            </a:lvl6pPr>
            <a:lvl7pPr marL="2739270" indent="0" algn="ctr">
              <a:buNone/>
              <a:defRPr/>
            </a:lvl7pPr>
            <a:lvl8pPr marL="3195820" indent="0" algn="ctr">
              <a:buNone/>
              <a:defRPr/>
            </a:lvl8pPr>
            <a:lvl9pPr marL="3652363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725" y="3548063"/>
            <a:ext cx="11055350" cy="2090737"/>
          </a:xfrm>
        </p:spPr>
        <p:txBody>
          <a:bodyPr anchor="b"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791200"/>
            <a:ext cx="9102725" cy="2228850"/>
          </a:xfrm>
          <a:prstGeom prst="rect">
            <a:avLst/>
          </a:prstGeom>
        </p:spPr>
        <p:txBody>
          <a:bodyPr vert="horz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31794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0" y="3962400"/>
            <a:ext cx="11734800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85531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4999" y="975360"/>
            <a:ext cx="10972800" cy="1143000"/>
          </a:xfrm>
          <a:prstGeom prst="rect">
            <a:avLst/>
          </a:prstGeom>
        </p:spPr>
        <p:txBody>
          <a:bodyPr lIns="57386" tIns="28692" rIns="57386" bIns="28692" anchor="b"/>
          <a:lstStyle>
            <a:lvl1pPr algn="l">
              <a:defRPr sz="5404" b="0" i="0" strike="noStrike" cap="sm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50874" y="2709333"/>
            <a:ext cx="10972800" cy="4572001"/>
          </a:xfrm>
          <a:prstGeom prst="rect">
            <a:avLst/>
          </a:prstGeom>
        </p:spPr>
        <p:txBody>
          <a:bodyPr vert="horz" lIns="57386" tIns="28692" rIns="57386" bIns="28692"/>
          <a:lstStyle>
            <a:lvl1pPr>
              <a:defRPr sz="2560"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58291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1" y="3962440"/>
            <a:ext cx="11734800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74726" y="3548064"/>
            <a:ext cx="11055350" cy="2090736"/>
          </a:xfrm>
        </p:spPr>
        <p:txBody>
          <a:bodyPr anchor="b"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791201"/>
            <a:ext cx="9102726" cy="2228850"/>
          </a:xfrm>
          <a:prstGeom prst="rect">
            <a:avLst/>
          </a:prstGeom>
        </p:spPr>
        <p:txBody>
          <a:bodyPr vert="horz" lIns="91310" tIns="45651" rIns="91310" bIns="45651" anchor="t"/>
          <a:lstStyle>
            <a:lvl1pPr marL="0" indent="0" algn="ctr">
              <a:buNone/>
              <a:defRPr>
                <a:solidFill>
                  <a:srgbClr val="FFFFFF"/>
                </a:solidFill>
              </a:defRPr>
            </a:lvl1pPr>
            <a:lvl2pPr marL="456539" indent="0" algn="ctr">
              <a:buNone/>
              <a:defRPr/>
            </a:lvl2pPr>
            <a:lvl3pPr marL="913087" indent="0" algn="ctr">
              <a:buNone/>
              <a:defRPr/>
            </a:lvl3pPr>
            <a:lvl4pPr marL="1369631" indent="0" algn="ctr">
              <a:buNone/>
              <a:defRPr/>
            </a:lvl4pPr>
            <a:lvl5pPr marL="1826180" indent="0" algn="ctr">
              <a:buNone/>
              <a:defRPr/>
            </a:lvl5pPr>
            <a:lvl6pPr marL="2282728" indent="0" algn="ctr">
              <a:buNone/>
              <a:defRPr/>
            </a:lvl6pPr>
            <a:lvl7pPr marL="2739270" indent="0" algn="ctr">
              <a:buNone/>
              <a:defRPr/>
            </a:lvl7pPr>
            <a:lvl8pPr marL="3195820" indent="0" algn="ctr">
              <a:buNone/>
              <a:defRPr/>
            </a:lvl8pPr>
            <a:lvl9pPr marL="3652363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5001" y="3962440"/>
            <a:ext cx="11734800" cy="2312987"/>
          </a:xfrm>
        </p:spPr>
        <p:txBody>
          <a:bodyPr/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16000" y="2536827"/>
            <a:ext cx="10972800" cy="2090736"/>
          </a:xfrm>
          <a:prstGeom prst="rect">
            <a:avLst/>
          </a:prstGeom>
        </p:spPr>
        <p:txBody>
          <a:bodyPr lIns="91310" tIns="45651" rIns="91310" bIns="45651" anchor="b"/>
          <a:lstStyle>
            <a:lvl1pPr algn="ctr"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6000" y="4822864"/>
            <a:ext cx="10972800" cy="2492375"/>
          </a:xfrm>
          <a:prstGeom prst="rect">
            <a:avLst/>
          </a:prstGeom>
        </p:spPr>
        <p:txBody>
          <a:bodyPr vert="horz" lIns="91310" tIns="45651" rIns="91310" bIns="45651" anchor="t"/>
          <a:lstStyle>
            <a:lvl1pPr marL="0" indent="0" algn="ctr">
              <a:buNone/>
              <a:defRPr>
                <a:solidFill>
                  <a:srgbClr val="53585F"/>
                </a:solidFill>
              </a:defRPr>
            </a:lvl1pPr>
            <a:lvl2pPr marL="456539" indent="0" algn="ctr">
              <a:buNone/>
              <a:defRPr/>
            </a:lvl2pPr>
            <a:lvl3pPr marL="913087" indent="0" algn="ctr">
              <a:buNone/>
              <a:defRPr/>
            </a:lvl3pPr>
            <a:lvl4pPr marL="1369631" indent="0" algn="ctr">
              <a:buNone/>
              <a:defRPr/>
            </a:lvl4pPr>
            <a:lvl5pPr marL="1826180" indent="0" algn="ctr">
              <a:buNone/>
              <a:defRPr/>
            </a:lvl5pPr>
            <a:lvl6pPr marL="2282728" indent="0" algn="ctr">
              <a:buNone/>
              <a:defRPr/>
            </a:lvl6pPr>
            <a:lvl7pPr marL="2739270" indent="0" algn="ctr">
              <a:buNone/>
              <a:defRPr/>
            </a:lvl7pPr>
            <a:lvl8pPr marL="3195820" indent="0" algn="ctr">
              <a:buNone/>
              <a:defRPr/>
            </a:lvl8pPr>
            <a:lvl9pPr marL="3652363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016000" y="1752600"/>
            <a:ext cx="10972800" cy="628776"/>
          </a:xfrm>
          <a:prstGeom prst="rect">
            <a:avLst/>
          </a:prstGeom>
        </p:spPr>
        <p:txBody>
          <a:bodyPr vert="horz" lIns="91310" tIns="45651" rIns="91310" bIns="45651"/>
          <a:lstStyle>
            <a:lvl1pPr algn="ctr">
              <a:defRPr sz="31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SECTION 1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34999" y="1447800"/>
            <a:ext cx="10972800" cy="2286000"/>
          </a:xfrm>
          <a:prstGeom prst="rect">
            <a:avLst/>
          </a:prstGeom>
        </p:spPr>
        <p:txBody>
          <a:bodyPr lIns="91310" tIns="45651" rIns="91310" bIns="45651" anchor="b"/>
          <a:lstStyle>
            <a:lvl1pPr algn="l">
              <a:defRPr sz="60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4" y="3886199"/>
            <a:ext cx="10972800" cy="4572001"/>
          </a:xfrm>
          <a:prstGeom prst="rect">
            <a:avLst/>
          </a:prstGeom>
        </p:spPr>
        <p:txBody>
          <a:bodyPr vert="horz" lIns="91310" tIns="45651" rIns="91310" bIns="45651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 for small amount of text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4999" y="533402"/>
            <a:ext cx="10972800" cy="1249680"/>
          </a:xfrm>
          <a:prstGeom prst="rect">
            <a:avLst/>
          </a:prstGeom>
        </p:spPr>
        <p:txBody>
          <a:bodyPr lIns="91310" tIns="45651" rIns="91310" bIns="45651" anchor="t"/>
          <a:lstStyle>
            <a:lvl1pPr algn="l">
              <a:defRPr sz="6000" b="0">
                <a:solidFill>
                  <a:srgbClr val="53585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 hasCustomPrompt="1"/>
          </p:nvPr>
        </p:nvSpPr>
        <p:spPr>
          <a:xfrm>
            <a:off x="650874" y="1905002"/>
            <a:ext cx="10972800" cy="6553200"/>
          </a:xfrm>
          <a:prstGeom prst="rect">
            <a:avLst/>
          </a:prstGeom>
        </p:spPr>
        <p:txBody>
          <a:bodyPr vert="horz" lIns="91310" tIns="45651" rIns="91310" bIns="45651"/>
          <a:lstStyle>
            <a:lvl1pPr>
              <a:defRPr baseline="0">
                <a:solidFill>
                  <a:srgbClr val="53585F"/>
                </a:solidFill>
              </a:defRPr>
            </a:lvl1pPr>
            <a:lvl2pPr>
              <a:defRPr>
                <a:solidFill>
                  <a:srgbClr val="53585F"/>
                </a:solidFill>
              </a:defRPr>
            </a:lvl2pPr>
            <a:lvl3pPr>
              <a:defRPr>
                <a:solidFill>
                  <a:srgbClr val="53585F"/>
                </a:solidFill>
              </a:defRPr>
            </a:lvl3pPr>
            <a:lvl4pPr>
              <a:defRPr>
                <a:solidFill>
                  <a:srgbClr val="53585F"/>
                </a:solidFill>
              </a:defRPr>
            </a:lvl4pPr>
            <a:lvl5pPr>
              <a:defRPr>
                <a:solidFill>
                  <a:srgbClr val="53585F"/>
                </a:solidFill>
              </a:defRPr>
            </a:lvl5pPr>
          </a:lstStyle>
          <a:p>
            <a:pPr lvl="0"/>
            <a:r>
              <a:rPr lang="en-US" dirty="0"/>
              <a:t>Click to edit Master text styles for long amount of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650240" y="27138"/>
            <a:ext cx="4118187" cy="467361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/>
            </a:lvl1pPr>
          </a:lstStyle>
          <a:p>
            <a:pPr>
              <a:defRPr/>
            </a:pPr>
            <a:fld id="{90E71DC9-AA67-495A-B792-8590D1C922DF}" type="datetimeFigureOut">
              <a:rPr lang="en-US" smtClean="0"/>
              <a:pPr>
                <a:defRPr/>
              </a:pPr>
              <a:t>4/29/2019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876800" y="27138"/>
            <a:ext cx="5852160" cy="467361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37333" y="27138"/>
            <a:ext cx="1517227" cy="467361"/>
          </a:xfrm>
          <a:prstGeom prst="rect">
            <a:avLst/>
          </a:prstGeom>
        </p:spPr>
        <p:txBody>
          <a:bodyPr lIns="129837" tIns="64919" rIns="129837" bIns="64919"/>
          <a:lstStyle>
            <a:lvl1pPr>
              <a:defRPr/>
            </a:lvl1pPr>
          </a:lstStyle>
          <a:p>
            <a:pPr>
              <a:defRPr/>
            </a:pPr>
            <a:fld id="{CCEF7938-4D18-4399-B0BB-828C1A71B99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11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Content Slide -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title"/>
          </p:nvPr>
        </p:nvSpPr>
        <p:spPr>
          <a:xfrm>
            <a:off x="634999" y="975360"/>
            <a:ext cx="109727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5404" b="0" i="0" u="none" strike="noStrike" cap="small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5831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5831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5831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5831" b="1" i="1" u="none" strike="noStrike" cap="none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08068" marR="0" lvl="5" indent="-10705" algn="ctr" rtl="0">
              <a:spcBef>
                <a:spcPts val="0"/>
              </a:spcBef>
              <a:spcAft>
                <a:spcPts val="0"/>
              </a:spcAft>
              <a:buNone/>
              <a:defRPr sz="5831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816137" marR="0" lvl="6" indent="-3348" algn="ctr" rtl="0">
              <a:spcBef>
                <a:spcPts val="0"/>
              </a:spcBef>
              <a:spcAft>
                <a:spcPts val="0"/>
              </a:spcAft>
              <a:buNone/>
              <a:defRPr sz="5831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224203" marR="0" lvl="7" indent="-14051" algn="ctr" rtl="0">
              <a:spcBef>
                <a:spcPts val="0"/>
              </a:spcBef>
              <a:spcAft>
                <a:spcPts val="0"/>
              </a:spcAft>
              <a:buNone/>
              <a:defRPr sz="5831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632272" marR="0" lvl="8" indent="-6697" algn="ctr" rtl="0">
              <a:spcBef>
                <a:spcPts val="0"/>
              </a:spcBef>
              <a:spcAft>
                <a:spcPts val="0"/>
              </a:spcAft>
              <a:buNone/>
              <a:defRPr sz="5831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650873" y="2709333"/>
            <a:ext cx="10972799" cy="457200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04796" marR="0" lvl="0" indent="-304796" algn="l" rtl="0">
              <a:spcBef>
                <a:spcPts val="3752"/>
              </a:spcBef>
              <a:spcAft>
                <a:spcPts val="0"/>
              </a:spcAft>
              <a:buNone/>
              <a:defRPr sz="2560" b="0" i="0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203197" marR="0" lvl="1" indent="194166" algn="l" rtl="0">
              <a:spcBef>
                <a:spcPts val="3752"/>
              </a:spcBef>
              <a:spcAft>
                <a:spcPts val="0"/>
              </a:spcAft>
              <a:buNone/>
              <a:defRPr sz="270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406394" marR="0" lvl="2" indent="406394" algn="l" rtl="0">
              <a:spcBef>
                <a:spcPts val="3752"/>
              </a:spcBef>
              <a:spcAft>
                <a:spcPts val="0"/>
              </a:spcAft>
              <a:buNone/>
              <a:defRPr sz="270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611849" marR="0" lvl="3" indent="598301" algn="l" rtl="0">
              <a:spcBef>
                <a:spcPts val="3752"/>
              </a:spcBef>
              <a:spcAft>
                <a:spcPts val="0"/>
              </a:spcAft>
              <a:buNone/>
              <a:defRPr sz="270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815046" marR="0" lvl="4" indent="810529" algn="l" rtl="0">
              <a:spcBef>
                <a:spcPts val="3752"/>
              </a:spcBef>
              <a:spcAft>
                <a:spcPts val="0"/>
              </a:spcAft>
              <a:buNone/>
              <a:defRPr sz="2702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1224203" marR="0" lvl="5" indent="-14051" algn="l" rtl="0">
              <a:spcBef>
                <a:spcPts val="3749"/>
              </a:spcBef>
              <a:spcAft>
                <a:spcPts val="0"/>
              </a:spcAft>
              <a:buNone/>
              <a:defRPr sz="270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1632272" marR="0" lvl="6" indent="-6697" algn="l" rtl="0">
              <a:spcBef>
                <a:spcPts val="3749"/>
              </a:spcBef>
              <a:spcAft>
                <a:spcPts val="0"/>
              </a:spcAft>
              <a:buNone/>
              <a:defRPr sz="270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2040339" marR="0" lvl="7" indent="-17401" algn="l" rtl="0">
              <a:spcBef>
                <a:spcPts val="3749"/>
              </a:spcBef>
              <a:spcAft>
                <a:spcPts val="0"/>
              </a:spcAft>
              <a:buNone/>
              <a:defRPr sz="270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2448407" marR="0" lvl="8" indent="-10044" algn="l" rtl="0">
              <a:spcBef>
                <a:spcPts val="3749"/>
              </a:spcBef>
              <a:spcAft>
                <a:spcPts val="0"/>
              </a:spcAft>
              <a:buNone/>
              <a:defRPr sz="2702" b="0" i="0" u="none" strike="noStrike" cap="none">
                <a:solidFill>
                  <a:srgbClr val="5C6670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49772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 descr="fall_in_co_4x3.jpg"/>
          <p:cNvPicPr>
            <a:picLocks noChangeAspect="1"/>
          </p:cNvPicPr>
          <p:nvPr/>
        </p:nvPicPr>
        <p:blipFill>
          <a:blip r:embed="rId4"/>
          <a:srcRect b="16730"/>
          <a:stretch>
            <a:fillRect/>
          </a:stretch>
        </p:blipFill>
        <p:spPr bwMode="auto">
          <a:xfrm>
            <a:off x="41" y="1"/>
            <a:ext cx="13030199" cy="8136363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</p:pic>
      <p:sp>
        <p:nvSpPr>
          <p:cNvPr id="5122" name="AutoShape 2"/>
          <p:cNvSpPr>
            <a:spLocks/>
          </p:cNvSpPr>
          <p:nvPr/>
        </p:nvSpPr>
        <p:spPr bwMode="auto">
          <a:xfrm>
            <a:off x="39" y="0"/>
            <a:ext cx="13030199" cy="815498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solidFill>
            <a:srgbClr val="5C6670">
              <a:alpha val="59677"/>
            </a:srgbClr>
          </a:solidFill>
          <a:ln w="12700" cap="flat" cmpd="sng">
            <a:solidFill>
              <a:srgbClr val="85888D">
                <a:alpha val="59677"/>
              </a:srgbClr>
            </a:solidFill>
            <a:prstDash val="solid"/>
            <a:miter lim="0"/>
            <a:headEnd/>
            <a:tailEnd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100"/>
          </a:p>
        </p:txBody>
      </p:sp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35001" y="3886240"/>
            <a:ext cx="11734800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39" y="8140701"/>
            <a:ext cx="13030199" cy="162763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100"/>
          </a:p>
        </p:txBody>
      </p:sp>
      <p:pic>
        <p:nvPicPr>
          <p:cNvPr id="1031" name="Picture 7" descr="CO_logo_primary_white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26000" y="404813"/>
            <a:ext cx="3316288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co_dola__dept_300_rgb.png"/>
          <p:cNvPicPr>
            <a:picLocks noChangeAspect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1" y="8532543"/>
            <a:ext cx="4844287" cy="8400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6539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3087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69631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6180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416" indent="-342416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274" indent="228274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6539" indent="456539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4816" indent="684816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3087" indent="913087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69631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6180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2728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39270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9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7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31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8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8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7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2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63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8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35001" y="3886240"/>
            <a:ext cx="11734800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39" y="8140740"/>
            <a:ext cx="13030199" cy="163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100"/>
          </a:p>
        </p:txBody>
      </p:sp>
      <p:pic>
        <p:nvPicPr>
          <p:cNvPr id="1031" name="Picture 7" descr="CO_logo_primary_white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26000" y="404813"/>
            <a:ext cx="3316288" cy="310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_dola__dept_300_rgb.png"/>
          <p:cNvPicPr>
            <a:picLocks noChangeAspect="1"/>
          </p:cNvPicPr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71" y="8532543"/>
            <a:ext cx="4844287" cy="84009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</p:sldLayoutIdLst>
  <p:txStyles>
    <p:titleStyle>
      <a:lvl1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6539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3087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69631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6180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416" indent="-342416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274" indent="228274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6539" indent="456539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4816" indent="684816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3087" indent="913087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69631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6180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2728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39270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9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7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31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8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8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7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2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63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AutoShape 3"/>
          <p:cNvSpPr>
            <a:spLocks/>
          </p:cNvSpPr>
          <p:nvPr/>
        </p:nvSpPr>
        <p:spPr bwMode="auto">
          <a:xfrm>
            <a:off x="39" y="8915440"/>
            <a:ext cx="13030199" cy="8667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88530"/>
          </a:solidFill>
          <a:ln w="12700" cap="flat" cmpd="sng">
            <a:noFill/>
            <a:prstDash val="solid"/>
            <a:miter lim="0"/>
            <a:headEnd/>
            <a:tailEnd/>
          </a:ln>
          <a:effectLst/>
        </p:spPr>
        <p:txBody>
          <a:bodyPr lIns="50721" tIns="50721" rIns="50721" bIns="50721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100">
              <a:solidFill>
                <a:srgbClr val="53C1D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70" y="8987258"/>
            <a:ext cx="4114800" cy="7135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87" r:id="rId2"/>
    <p:sldLayoutId id="2147483696" r:id="rId3"/>
    <p:sldLayoutId id="2147483697" r:id="rId4"/>
    <p:sldLayoutId id="2147483708" r:id="rId5"/>
  </p:sldLayoutIdLst>
  <p:txStyles>
    <p:titleStyle>
      <a:lvl1pPr algn="l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chemeClr val="bg2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3364" rtl="0" eaLnBrk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6539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3087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69631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6180" algn="ctr" defTabSz="583364" rtl="0" fontAlgn="base" hangingPunct="0">
        <a:spcBef>
          <a:spcPct val="0"/>
        </a:spcBef>
        <a:spcAft>
          <a:spcPct val="0"/>
        </a:spcAft>
        <a:defRPr sz="65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416" indent="-342416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274" indent="228274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6539" indent="456539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4816" indent="684816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3087" indent="913087" algn="l" defTabSz="583364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69631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6180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2728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39270" algn="l" defTabSz="583364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539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087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631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18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728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27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820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2363" algn="l" defTabSz="45653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885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/>
          </p:cNvSpPr>
          <p:nvPr>
            <p:ph type="title"/>
          </p:nvPr>
        </p:nvSpPr>
        <p:spPr bwMode="auto">
          <a:xfrm>
            <a:off x="635000" y="3886200"/>
            <a:ext cx="11734800" cy="2312987"/>
          </a:xfrm>
          <a:prstGeom prst="rect">
            <a:avLst/>
          </a:prstGeom>
          <a:noFill/>
          <a:ln w="3175">
            <a:noFill/>
            <a:miter lim="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Trebuchet MS" pitchFamily="-100" charset="0"/>
              </a:rPr>
              <a:t>Click to edit </a:t>
            </a:r>
            <a:br>
              <a:rPr lang="en-US" dirty="0">
                <a:sym typeface="Trebuchet MS" pitchFamily="-100" charset="0"/>
              </a:rPr>
            </a:br>
            <a:r>
              <a:rPr lang="en-US" dirty="0">
                <a:sym typeface="Trebuchet MS" pitchFamily="-100" charset="0"/>
              </a:rPr>
              <a:t>Master title style</a:t>
            </a:r>
          </a:p>
        </p:txBody>
      </p:sp>
      <p:sp>
        <p:nvSpPr>
          <p:cNvPr id="5125" name="AutoShape 5"/>
          <p:cNvSpPr>
            <a:spLocks/>
          </p:cNvSpPr>
          <p:nvPr/>
        </p:nvSpPr>
        <p:spPr bwMode="auto">
          <a:xfrm>
            <a:off x="0" y="8140700"/>
            <a:ext cx="13030200" cy="16303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lIns="0" tIns="0" rIns="0" bIns="0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 sz="2200"/>
          </a:p>
        </p:txBody>
      </p:sp>
      <p:pic>
        <p:nvPicPr>
          <p:cNvPr id="1031" name="Picture 7" descr="CO_logo_primary_white.pn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826000" y="404813"/>
            <a:ext cx="3316288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o_dola__dept_300_rgb.png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833" y="8532503"/>
            <a:ext cx="4844286" cy="84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703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+mj-lt"/>
          <a:ea typeface="+mj-ea"/>
          <a:cs typeface="+mj-cs"/>
          <a:sym typeface="Trebuchet MS" pitchFamily="-100" charset="0"/>
        </a:defRPr>
      </a:lvl1pPr>
      <a:lvl2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2pPr>
      <a:lvl3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3pPr>
      <a:lvl4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4pPr>
      <a:lvl5pPr algn="ctr" defTabSz="584200" rtl="0" eaLnBrk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5pPr>
      <a:lvl6pPr marL="4572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9144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3716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828800" algn="ctr" defTabSz="584200" rtl="0" fontAlgn="base" hangingPunct="0">
        <a:spcBef>
          <a:spcPct val="0"/>
        </a:spcBef>
        <a:spcAft>
          <a:spcPct val="0"/>
        </a:spcAft>
        <a:defRPr sz="6600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42900" indent="-3429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1pPr>
      <a:lvl2pPr marL="228600" indent="2286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2pPr>
      <a:lvl3pPr marL="457200" indent="4572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3pPr>
      <a:lvl4pPr marL="685800" indent="6858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4pPr>
      <a:lvl5pPr marL="914400" indent="914400" algn="l" defTabSz="584200" rtl="0" eaLnBrk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5pPr>
      <a:lvl6pPr marL="13716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8288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2860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743200" algn="l" defTabSz="584200" rtl="0" fontAlgn="base" hangingPunct="0">
        <a:spcBef>
          <a:spcPts val="4200"/>
        </a:spcBef>
        <a:spcAft>
          <a:spcPct val="0"/>
        </a:spcAft>
        <a:defRPr sz="3000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3">
            <a:extLst>
              <a:ext uri="{FF2B5EF4-FFF2-40B4-BE49-F238E27FC236}">
                <a16:creationId xmlns:a16="http://schemas.microsoft.com/office/drawing/2014/main" xmlns="" id="{A9EE9F6A-2938-4DA2-90CB-D3ADB4704B3D}"/>
              </a:ext>
            </a:extLst>
          </p:cNvPr>
          <p:cNvSpPr>
            <a:spLocks/>
          </p:cNvSpPr>
          <p:nvPr/>
        </p:nvSpPr>
        <p:spPr bwMode="auto">
          <a:xfrm>
            <a:off x="1" y="8916718"/>
            <a:ext cx="13029636" cy="863977"/>
          </a:xfrm>
          <a:custGeom>
            <a:avLst/>
            <a:gdLst>
              <a:gd name="T0" fmla="*/ 2147483646 w 21600"/>
              <a:gd name="T1" fmla="*/ 2144849834 h 21600"/>
              <a:gd name="T2" fmla="*/ 2147483646 w 21600"/>
              <a:gd name="T3" fmla="*/ 2144849834 h 21600"/>
              <a:gd name="T4" fmla="*/ 2147483646 w 21600"/>
              <a:gd name="T5" fmla="*/ 2144849834 h 21600"/>
              <a:gd name="T6" fmla="*/ 2147483646 w 21600"/>
              <a:gd name="T7" fmla="*/ 2144849834 h 2160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14943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</a:extLst>
        </p:spPr>
        <p:txBody>
          <a:bodyPr lIns="45342" tIns="45342" rIns="45342" bIns="45342" anchor="ctr"/>
          <a:lstStyle/>
          <a:p>
            <a:endParaRPr lang="en-US"/>
          </a:p>
        </p:txBody>
      </p:sp>
      <p:pic>
        <p:nvPicPr>
          <p:cNvPr id="3075" name="Picture 2" descr="C:\Users\pcollins\Downloads\co_dola_dept_reverse_white_300_rgb (1).png">
            <a:extLst>
              <a:ext uri="{FF2B5EF4-FFF2-40B4-BE49-F238E27FC236}">
                <a16:creationId xmlns:a16="http://schemas.microsoft.com/office/drawing/2014/main" xmlns="" id="{67391244-3403-4112-AFD3-FB6E64312C8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1" y="9016061"/>
            <a:ext cx="2099733" cy="484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5282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</p:sldLayoutIdLst>
  <p:txStyles>
    <p:titleStyle>
      <a:lvl1pPr algn="l" defTabSz="519281" rtl="0" eaLnBrk="0" fontAlgn="base" hangingPunct="0">
        <a:spcBef>
          <a:spcPct val="0"/>
        </a:spcBef>
        <a:spcAft>
          <a:spcPct val="0"/>
        </a:spcAft>
        <a:defRPr sz="5831" b="1" i="1">
          <a:solidFill>
            <a:schemeClr val="bg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  <a:lvl2pPr algn="l" defTabSz="519281" rtl="0" eaLnBrk="0" fontAlgn="base" hangingPunct="0">
        <a:spcBef>
          <a:spcPct val="0"/>
        </a:spcBef>
        <a:spcAft>
          <a:spcPct val="0"/>
        </a:spcAft>
        <a:defRPr sz="5831" b="1" i="1">
          <a:solidFill>
            <a:schemeClr val="bg2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2pPr>
      <a:lvl3pPr algn="l" defTabSz="519281" rtl="0" eaLnBrk="0" fontAlgn="base" hangingPunct="0">
        <a:spcBef>
          <a:spcPct val="0"/>
        </a:spcBef>
        <a:spcAft>
          <a:spcPct val="0"/>
        </a:spcAft>
        <a:defRPr sz="5831" b="1" i="1">
          <a:solidFill>
            <a:schemeClr val="bg2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3pPr>
      <a:lvl4pPr algn="l" defTabSz="519281" rtl="0" eaLnBrk="0" fontAlgn="base" hangingPunct="0">
        <a:spcBef>
          <a:spcPct val="0"/>
        </a:spcBef>
        <a:spcAft>
          <a:spcPct val="0"/>
        </a:spcAft>
        <a:defRPr sz="5831" b="1" i="1">
          <a:solidFill>
            <a:schemeClr val="bg2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4pPr>
      <a:lvl5pPr algn="l" defTabSz="519281" rtl="0" eaLnBrk="0" fontAlgn="base" hangingPunct="0">
        <a:spcBef>
          <a:spcPct val="0"/>
        </a:spcBef>
        <a:spcAft>
          <a:spcPct val="0"/>
        </a:spcAft>
        <a:defRPr sz="5831" b="1" i="1">
          <a:solidFill>
            <a:schemeClr val="bg2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anose="020B0603020202020204" pitchFamily="34" charset="0"/>
        </a:defRPr>
      </a:lvl5pPr>
      <a:lvl6pPr marL="408068" algn="ctr" defTabSz="521420" rtl="0" fontAlgn="base" hangingPunct="0">
        <a:spcBef>
          <a:spcPct val="0"/>
        </a:spcBef>
        <a:spcAft>
          <a:spcPct val="0"/>
        </a:spcAft>
        <a:defRPr sz="5831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6pPr>
      <a:lvl7pPr marL="816137" algn="ctr" defTabSz="521420" rtl="0" fontAlgn="base" hangingPunct="0">
        <a:spcBef>
          <a:spcPct val="0"/>
        </a:spcBef>
        <a:spcAft>
          <a:spcPct val="0"/>
        </a:spcAft>
        <a:defRPr sz="5831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7pPr>
      <a:lvl8pPr marL="1224203" algn="ctr" defTabSz="521420" rtl="0" fontAlgn="base" hangingPunct="0">
        <a:spcBef>
          <a:spcPct val="0"/>
        </a:spcBef>
        <a:spcAft>
          <a:spcPct val="0"/>
        </a:spcAft>
        <a:defRPr sz="5831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8pPr>
      <a:lvl9pPr marL="1632272" algn="ctr" defTabSz="521420" rtl="0" fontAlgn="base" hangingPunct="0">
        <a:spcBef>
          <a:spcPct val="0"/>
        </a:spcBef>
        <a:spcAft>
          <a:spcPct val="0"/>
        </a:spcAft>
        <a:defRPr sz="5831" b="1" i="1">
          <a:solidFill>
            <a:srgbClr val="FFFFFF"/>
          </a:solidFill>
          <a:latin typeface="Trebuchet MS" pitchFamily="-100" charset="0"/>
          <a:ea typeface="Trebuchet MS" pitchFamily="-100" charset="0"/>
          <a:cs typeface="Trebuchet MS" pitchFamily="-100" charset="0"/>
          <a:sym typeface="Trebuchet MS" pitchFamily="-100" charset="0"/>
        </a:defRPr>
      </a:lvl9pPr>
    </p:titleStyle>
    <p:bodyStyle>
      <a:lvl1pPr marL="304796" indent="-304796" algn="l" defTabSz="519281" rtl="0" eaLnBrk="0" fontAlgn="base" hangingPunct="0">
        <a:spcBef>
          <a:spcPts val="3752"/>
        </a:spcBef>
        <a:spcAft>
          <a:spcPct val="0"/>
        </a:spcAft>
        <a:defRPr sz="2702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03197" indent="203197" algn="l" defTabSz="519281" rtl="0" eaLnBrk="0" fontAlgn="base" hangingPunct="0">
        <a:spcBef>
          <a:spcPts val="3752"/>
        </a:spcBef>
        <a:spcAft>
          <a:spcPct val="0"/>
        </a:spcAft>
        <a:defRPr sz="2702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406394" indent="406394" algn="l" defTabSz="519281" rtl="0" eaLnBrk="0" fontAlgn="base" hangingPunct="0">
        <a:spcBef>
          <a:spcPts val="3752"/>
        </a:spcBef>
        <a:spcAft>
          <a:spcPct val="0"/>
        </a:spcAft>
        <a:defRPr sz="2702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611849" indent="611849" algn="l" defTabSz="519281" rtl="0" eaLnBrk="0" fontAlgn="base" hangingPunct="0">
        <a:spcBef>
          <a:spcPts val="3752"/>
        </a:spcBef>
        <a:spcAft>
          <a:spcPct val="0"/>
        </a:spcAft>
        <a:defRPr sz="2702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815046" indent="815046" algn="l" defTabSz="519281" rtl="0" eaLnBrk="0" fontAlgn="base" hangingPunct="0">
        <a:spcBef>
          <a:spcPts val="3752"/>
        </a:spcBef>
        <a:spcAft>
          <a:spcPct val="0"/>
        </a:spcAft>
        <a:defRPr sz="2702">
          <a:solidFill>
            <a:srgbClr val="5C6670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1224203" algn="l" defTabSz="521420" rtl="0" fontAlgn="base" hangingPunct="0">
        <a:spcBef>
          <a:spcPts val="3749"/>
        </a:spcBef>
        <a:spcAft>
          <a:spcPct val="0"/>
        </a:spcAft>
        <a:defRPr sz="270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6pPr>
      <a:lvl7pPr marL="1632272" algn="l" defTabSz="521420" rtl="0" fontAlgn="base" hangingPunct="0">
        <a:spcBef>
          <a:spcPts val="3749"/>
        </a:spcBef>
        <a:spcAft>
          <a:spcPct val="0"/>
        </a:spcAft>
        <a:defRPr sz="270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7pPr>
      <a:lvl8pPr marL="2040339" algn="l" defTabSz="521420" rtl="0" fontAlgn="base" hangingPunct="0">
        <a:spcBef>
          <a:spcPts val="3749"/>
        </a:spcBef>
        <a:spcAft>
          <a:spcPct val="0"/>
        </a:spcAft>
        <a:defRPr sz="270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8pPr>
      <a:lvl9pPr marL="2448407" algn="l" defTabSz="521420" rtl="0" fontAlgn="base" hangingPunct="0">
        <a:spcBef>
          <a:spcPts val="3749"/>
        </a:spcBef>
        <a:spcAft>
          <a:spcPct val="0"/>
        </a:spcAft>
        <a:defRPr sz="2702">
          <a:solidFill>
            <a:srgbClr val="5C6670"/>
          </a:solidFill>
          <a:latin typeface="+mn-lt"/>
          <a:ea typeface="+mn-ea"/>
          <a:cs typeface="+mn-cs"/>
          <a:sym typeface="Trebuchet MS" pitchFamily="-100" charset="0"/>
        </a:defRPr>
      </a:lvl9pPr>
    </p:bodyStyle>
    <p:otherStyle>
      <a:defPPr>
        <a:defRPr lang="en-US"/>
      </a:defPPr>
      <a:lvl1pPr marL="0" algn="l" defTabSz="408068" rtl="0" eaLnBrk="1" latinLnBrk="0" hangingPunct="1">
        <a:defRPr sz="1564" kern="1200">
          <a:solidFill>
            <a:schemeClr val="tx1"/>
          </a:solidFill>
          <a:latin typeface="+mn-lt"/>
          <a:ea typeface="+mn-ea"/>
          <a:cs typeface="+mn-cs"/>
        </a:defRPr>
      </a:lvl1pPr>
      <a:lvl2pPr marL="408068" algn="l" defTabSz="408068" rtl="0" eaLnBrk="1" latinLnBrk="0" hangingPunct="1">
        <a:defRPr sz="1564" kern="1200">
          <a:solidFill>
            <a:schemeClr val="tx1"/>
          </a:solidFill>
          <a:latin typeface="+mn-lt"/>
          <a:ea typeface="+mn-ea"/>
          <a:cs typeface="+mn-cs"/>
        </a:defRPr>
      </a:lvl2pPr>
      <a:lvl3pPr marL="816137" algn="l" defTabSz="408068" rtl="0" eaLnBrk="1" latinLnBrk="0" hangingPunct="1">
        <a:defRPr sz="1564" kern="1200">
          <a:solidFill>
            <a:schemeClr val="tx1"/>
          </a:solidFill>
          <a:latin typeface="+mn-lt"/>
          <a:ea typeface="+mn-ea"/>
          <a:cs typeface="+mn-cs"/>
        </a:defRPr>
      </a:lvl3pPr>
      <a:lvl4pPr marL="1224203" algn="l" defTabSz="408068" rtl="0" eaLnBrk="1" latinLnBrk="0" hangingPunct="1">
        <a:defRPr sz="1564" kern="1200">
          <a:solidFill>
            <a:schemeClr val="tx1"/>
          </a:solidFill>
          <a:latin typeface="+mn-lt"/>
          <a:ea typeface="+mn-ea"/>
          <a:cs typeface="+mn-cs"/>
        </a:defRPr>
      </a:lvl4pPr>
      <a:lvl5pPr marL="1632272" algn="l" defTabSz="408068" rtl="0" eaLnBrk="1" latinLnBrk="0" hangingPunct="1">
        <a:defRPr sz="1564" kern="1200">
          <a:solidFill>
            <a:schemeClr val="tx1"/>
          </a:solidFill>
          <a:latin typeface="+mn-lt"/>
          <a:ea typeface="+mn-ea"/>
          <a:cs typeface="+mn-cs"/>
        </a:defRPr>
      </a:lvl5pPr>
      <a:lvl6pPr marL="2040339" algn="l" defTabSz="408068" rtl="0" eaLnBrk="1" latinLnBrk="0" hangingPunct="1">
        <a:defRPr sz="1564" kern="1200">
          <a:solidFill>
            <a:schemeClr val="tx1"/>
          </a:solidFill>
          <a:latin typeface="+mn-lt"/>
          <a:ea typeface="+mn-ea"/>
          <a:cs typeface="+mn-cs"/>
        </a:defRPr>
      </a:lvl6pPr>
      <a:lvl7pPr marL="2448407" algn="l" defTabSz="408068" rtl="0" eaLnBrk="1" latinLnBrk="0" hangingPunct="1">
        <a:defRPr sz="1564" kern="1200">
          <a:solidFill>
            <a:schemeClr val="tx1"/>
          </a:solidFill>
          <a:latin typeface="+mn-lt"/>
          <a:ea typeface="+mn-ea"/>
          <a:cs typeface="+mn-cs"/>
        </a:defRPr>
      </a:lvl7pPr>
      <a:lvl8pPr marL="2856476" algn="l" defTabSz="408068" rtl="0" eaLnBrk="1" latinLnBrk="0" hangingPunct="1">
        <a:defRPr sz="1564" kern="1200">
          <a:solidFill>
            <a:schemeClr val="tx1"/>
          </a:solidFill>
          <a:latin typeface="+mn-lt"/>
          <a:ea typeface="+mn-ea"/>
          <a:cs typeface="+mn-cs"/>
        </a:defRPr>
      </a:lvl8pPr>
      <a:lvl9pPr marL="3264543" algn="l" defTabSz="408068" rtl="0" eaLnBrk="1" latinLnBrk="0" hangingPunct="1">
        <a:defRPr sz="156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4038600"/>
            <a:ext cx="9102726" cy="2209801"/>
          </a:xfrm>
        </p:spPr>
        <p:txBody>
          <a:bodyPr/>
          <a:lstStyle/>
          <a:p>
            <a:pPr>
              <a:spcBef>
                <a:spcPts val="1801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 smtClean="0"/>
              <a:t>Jahlia</a:t>
            </a:r>
            <a:r>
              <a:rPr lang="en-US" dirty="0" smtClean="0"/>
              <a:t> Daly, Homeless Programs Specialist</a:t>
            </a: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Office of Homeless Initiatives</a:t>
            </a:r>
          </a:p>
          <a:p>
            <a:pPr>
              <a:spcBef>
                <a:spcPts val="0"/>
              </a:spcBef>
            </a:pPr>
            <a:r>
              <a:rPr lang="en-US" dirty="0"/>
              <a:t>Division of Housing</a:t>
            </a:r>
          </a:p>
          <a:p>
            <a:pPr>
              <a:spcBef>
                <a:spcPts val="0"/>
              </a:spcBef>
            </a:pPr>
            <a:r>
              <a:rPr lang="en-US" dirty="0"/>
              <a:t>Department of Local </a:t>
            </a:r>
            <a:r>
              <a:rPr lang="en-US" dirty="0" smtClean="0"/>
              <a:t>Affairs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smtClean="0"/>
              <a:t>May 1, </a:t>
            </a:r>
            <a:r>
              <a:rPr lang="en-US" dirty="0" smtClean="0"/>
              <a:t>2019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24818" y="8473634"/>
            <a:ext cx="184468" cy="369193"/>
          </a:xfrm>
          <a:prstGeom prst="rect">
            <a:avLst/>
          </a:prstGeom>
          <a:noFill/>
        </p:spPr>
        <p:txBody>
          <a:bodyPr wrap="none" lIns="91310" tIns="45651" rIns="91310" bIns="45651" rtlCol="0">
            <a:sp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11480" y="3048000"/>
            <a:ext cx="12573000" cy="1371600"/>
          </a:xfrm>
        </p:spPr>
        <p:txBody>
          <a:bodyPr/>
          <a:lstStyle/>
          <a:p>
            <a:r>
              <a:rPr lang="en-US" sz="6600" i="0" dirty="0"/>
              <a:t> </a:t>
            </a:r>
            <a:endParaRPr lang="en-US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686648" y="3043265"/>
            <a:ext cx="11201399" cy="5491135"/>
          </a:xfrm>
          <a:prstGeom prst="rect">
            <a:avLst/>
          </a:prstGeom>
        </p:spPr>
        <p:txBody>
          <a:bodyPr vert="horz" lIns="129857" tIns="64929" rIns="129857" bIns="64929" rtlCol="0">
            <a:normAutofit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2685" lvl="1" indent="0" defTabSz="1298592" fontAlgn="auto">
              <a:spcAft>
                <a:spcPts val="0"/>
              </a:spcAft>
              <a:buClr>
                <a:srgbClr val="93A299"/>
              </a:buClr>
              <a:buNone/>
              <a:defRPr/>
            </a:pPr>
            <a:r>
              <a:rPr lang="en-US" sz="2800" b="1" dirty="0">
                <a:solidFill>
                  <a:srgbClr val="4A535D"/>
                </a:solidFill>
                <a:latin typeface="+mj-lt"/>
              </a:rPr>
              <a:t>How do we do it?</a:t>
            </a:r>
          </a:p>
          <a:p>
            <a:pPr marL="1042924" lvl="1" indent="-342900" defTabSz="1298592" fontAlgn="auto" hangingPunct="0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Trebuchet MS" panose="020B0603020202020204" pitchFamily="34" charset="0"/>
              <a:buChar char="●"/>
              <a:defRPr/>
            </a:pP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Funding </a:t>
            </a:r>
            <a:r>
              <a:rPr lang="en-US" sz="2500" dirty="0">
                <a:solidFill>
                  <a:srgbClr val="4A535D"/>
                </a:solidFill>
                <a:latin typeface="+mj-lt"/>
              </a:rPr>
              <a:t>for operating and rental </a:t>
            </a: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subsidies</a:t>
            </a:r>
          </a:p>
          <a:p>
            <a:pPr marL="1042924" lvl="1" indent="-342900" defTabSz="1298592" fontAlgn="auto" hangingPunct="0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Trebuchet MS" panose="020B0603020202020204" pitchFamily="34" charset="0"/>
              <a:buChar char="●"/>
              <a:defRPr/>
            </a:pP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Funding </a:t>
            </a:r>
            <a:r>
              <a:rPr lang="en-US" sz="2500" dirty="0">
                <a:solidFill>
                  <a:srgbClr val="4A535D"/>
                </a:solidFill>
                <a:latin typeface="+mj-lt"/>
              </a:rPr>
              <a:t>to acquire, rehabilitate and construct affordable </a:t>
            </a: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housing</a:t>
            </a:r>
          </a:p>
          <a:p>
            <a:pPr marL="1042924" lvl="1" indent="-342900" defTabSz="1298592" fontAlgn="auto" hangingPunct="0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Trebuchet MS" panose="020B0603020202020204" pitchFamily="34" charset="0"/>
              <a:buChar char="●"/>
              <a:defRPr/>
            </a:pP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Regulatory </a:t>
            </a:r>
            <a:r>
              <a:rPr lang="en-US" sz="2500" dirty="0">
                <a:solidFill>
                  <a:srgbClr val="4A535D"/>
                </a:solidFill>
                <a:latin typeface="+mj-lt"/>
              </a:rPr>
              <a:t>role as building </a:t>
            </a: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department</a:t>
            </a:r>
          </a:p>
          <a:p>
            <a:pPr marL="1042924" lvl="1" indent="-342900" defTabSz="1298592" fontAlgn="auto" hangingPunct="0">
              <a:spcBef>
                <a:spcPct val="0"/>
              </a:spcBef>
              <a:spcAft>
                <a:spcPts val="0"/>
              </a:spcAft>
              <a:buClr>
                <a:schemeClr val="bg2"/>
              </a:buClr>
              <a:buSzPct val="85000"/>
              <a:buFont typeface="Trebuchet MS" panose="020B0603020202020204" pitchFamily="34" charset="0"/>
              <a:buChar char="●"/>
              <a:defRPr/>
            </a:pP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Technical </a:t>
            </a:r>
            <a:r>
              <a:rPr lang="en-US" sz="2500" dirty="0">
                <a:solidFill>
                  <a:srgbClr val="4A535D"/>
                </a:solidFill>
                <a:latin typeface="+mj-lt"/>
              </a:rPr>
              <a:t>assistance </a:t>
            </a:r>
          </a:p>
          <a:p>
            <a:pPr marL="909011" lvl="1" indent="-389580" defTabSz="1298592" fontAlgn="auto">
              <a:spcAft>
                <a:spcPts val="0"/>
              </a:spcAft>
              <a:buClr>
                <a:srgbClr val="93A299"/>
              </a:buClr>
              <a:defRPr/>
            </a:pPr>
            <a:endParaRPr lang="en-US" sz="2000" dirty="0">
              <a:solidFill>
                <a:srgbClr val="4A535D"/>
              </a:solidFill>
              <a:latin typeface="+mj-lt"/>
            </a:endParaRPr>
          </a:p>
          <a:p>
            <a:pPr marL="222685" lvl="1" indent="0" defTabSz="1298592" fontAlgn="auto" hangingPunct="0">
              <a:spcBef>
                <a:spcPct val="0"/>
              </a:spcBef>
              <a:spcAft>
                <a:spcPts val="0"/>
              </a:spcAft>
              <a:buClr>
                <a:srgbClr val="93A299"/>
              </a:buClr>
              <a:buSzTx/>
              <a:buNone/>
              <a:defRPr/>
            </a:pPr>
            <a:r>
              <a:rPr lang="en-US" sz="2800" b="1" dirty="0">
                <a:solidFill>
                  <a:srgbClr val="4A535D"/>
                </a:solidFill>
                <a:latin typeface="+mj-lt"/>
              </a:rPr>
              <a:t>What have we done?</a:t>
            </a:r>
            <a:endParaRPr lang="en-US" sz="2400" dirty="0">
              <a:solidFill>
                <a:srgbClr val="4A535D"/>
              </a:solidFill>
              <a:latin typeface="+mj-lt"/>
            </a:endParaRPr>
          </a:p>
          <a:p>
            <a:pPr marL="1042924" lvl="1" indent="-342900" defTabSz="1298592" fontAlgn="auto">
              <a:spcAft>
                <a:spcPts val="0"/>
              </a:spcAft>
              <a:buClr>
                <a:schemeClr val="bg2"/>
              </a:buClr>
              <a:buSzPct val="85000"/>
              <a:buFont typeface="Trebuchet MS" panose="020B0603020202020204" pitchFamily="34" charset="0"/>
              <a:buChar char="●"/>
              <a:defRPr/>
            </a:pPr>
            <a:r>
              <a:rPr lang="en-US" sz="2500" dirty="0">
                <a:solidFill>
                  <a:srgbClr val="4A535D"/>
                </a:solidFill>
                <a:latin typeface="+mj-lt"/>
              </a:rPr>
              <a:t>Funded over </a:t>
            </a: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700 PSH PBV units </a:t>
            </a:r>
            <a:r>
              <a:rPr lang="en-US" sz="2500" dirty="0">
                <a:solidFill>
                  <a:srgbClr val="4A535D"/>
                </a:solidFill>
                <a:latin typeface="+mj-lt"/>
              </a:rPr>
              <a:t>in past </a:t>
            </a: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4 </a:t>
            </a:r>
            <a:r>
              <a:rPr lang="en-US" sz="2500" dirty="0">
                <a:solidFill>
                  <a:srgbClr val="4A535D"/>
                </a:solidFill>
                <a:latin typeface="+mj-lt"/>
              </a:rPr>
              <a:t>years</a:t>
            </a:r>
          </a:p>
          <a:p>
            <a:pPr marL="1042924" lvl="1" indent="-342900" defTabSz="1298592" fontAlgn="auto">
              <a:spcAft>
                <a:spcPts val="0"/>
              </a:spcAft>
              <a:buClr>
                <a:schemeClr val="bg2"/>
              </a:buClr>
              <a:buSzPct val="85000"/>
              <a:buFont typeface="Trebuchet MS" panose="020B0603020202020204" pitchFamily="34" charset="0"/>
              <a:buChar char="●"/>
              <a:defRPr/>
            </a:pP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DOH serves over 33,000 households </a:t>
            </a:r>
          </a:p>
          <a:p>
            <a:pPr marL="1042924" lvl="1" indent="-342900" defTabSz="1298592" fontAlgn="auto">
              <a:spcAft>
                <a:spcPts val="0"/>
              </a:spcAft>
              <a:buClr>
                <a:schemeClr val="bg2"/>
              </a:buClr>
              <a:buSzPct val="85000"/>
              <a:buFont typeface="Trebuchet MS" panose="020B0603020202020204" pitchFamily="34" charset="0"/>
              <a:buChar char="●"/>
              <a:defRPr/>
            </a:pP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Created </a:t>
            </a:r>
            <a:r>
              <a:rPr lang="en-US" sz="2500" dirty="0">
                <a:solidFill>
                  <a:srgbClr val="4A535D"/>
                </a:solidFill>
                <a:latin typeface="+mj-lt"/>
              </a:rPr>
              <a:t>3,500 new affordable housing opportunities in past year</a:t>
            </a:r>
          </a:p>
          <a:p>
            <a:pPr marL="1042924" lvl="1" indent="-342900" defTabSz="1298592" fontAlgn="auto">
              <a:spcAft>
                <a:spcPts val="0"/>
              </a:spcAft>
              <a:buClr>
                <a:schemeClr val="bg2"/>
              </a:buClr>
              <a:buSzPct val="85000"/>
              <a:buFont typeface="Trebuchet MS" panose="020B0603020202020204" pitchFamily="34" charset="0"/>
              <a:buChar char="●"/>
              <a:defRPr/>
            </a:pPr>
            <a:r>
              <a:rPr lang="en-US" sz="2500" dirty="0" smtClean="0">
                <a:solidFill>
                  <a:srgbClr val="4A535D"/>
                </a:solidFill>
                <a:latin typeface="+mj-lt"/>
              </a:rPr>
              <a:t>Over </a:t>
            </a:r>
            <a:r>
              <a:rPr lang="en-US" sz="2500" dirty="0">
                <a:solidFill>
                  <a:srgbClr val="4A535D"/>
                </a:solidFill>
                <a:latin typeface="+mj-lt"/>
              </a:rPr>
              <a:t>83% of vouchers serve people with disabilities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3494" y="1550799"/>
            <a:ext cx="11707706" cy="1116201"/>
          </a:xfrm>
          <a:prstGeom prst="rect">
            <a:avLst/>
          </a:prstGeom>
          <a:noFill/>
        </p:spPr>
        <p:txBody>
          <a:bodyPr wrap="square" lIns="129857" tIns="64929" rIns="129857" bIns="64929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  <a:cs typeface="Euphemia UCAS"/>
              </a:rPr>
              <a:t>Created to improve the access of all Coloradans </a:t>
            </a:r>
          </a:p>
          <a:p>
            <a:pPr algn="ctr"/>
            <a:r>
              <a:rPr lang="en-US" sz="3200" b="1" dirty="0">
                <a:solidFill>
                  <a:schemeClr val="accent2"/>
                </a:solidFill>
                <a:latin typeface="+mj-lt"/>
                <a:cs typeface="Euphemia UCAS"/>
              </a:rPr>
              <a:t>to decent, affordable housing</a:t>
            </a:r>
          </a:p>
        </p:txBody>
      </p:sp>
      <p:sp>
        <p:nvSpPr>
          <p:cNvPr id="2" name="Rectangle 1"/>
          <p:cNvSpPr/>
          <p:nvPr/>
        </p:nvSpPr>
        <p:spPr>
          <a:xfrm>
            <a:off x="6375620" y="4692144"/>
            <a:ext cx="253333" cy="369193"/>
          </a:xfrm>
          <a:prstGeom prst="rect">
            <a:avLst/>
          </a:prstGeom>
        </p:spPr>
        <p:txBody>
          <a:bodyPr wrap="none" lIns="91310" tIns="45651" rIns="91310" bIns="45651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7" name="Shape 214"/>
          <p:cNvSpPr txBox="1">
            <a:spLocks/>
          </p:cNvSpPr>
          <p:nvPr/>
        </p:nvSpPr>
        <p:spPr>
          <a:xfrm>
            <a:off x="800948" y="228600"/>
            <a:ext cx="10972799" cy="1219200"/>
          </a:xfrm>
          <a:prstGeom prst="rect">
            <a:avLst/>
          </a:prstGeom>
          <a:noFill/>
          <a:ln>
            <a:noFill/>
          </a:ln>
        </p:spPr>
        <p:txBody>
          <a:bodyPr lIns="91297" tIns="45626" rIns="91297" bIns="45626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Font typeface="Trebuchet MS"/>
              <a:buNone/>
              <a:defRPr sz="6000" b="0" i="1" u="none" strike="noStrike" cap="none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65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65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65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65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456610" marR="0" lvl="5" indent="-562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65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913227" marR="0" lvl="6" indent="-1125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65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1369843" marR="0" lvl="7" indent="-1688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65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1826460" marR="0" lvl="8" indent="-4449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Trebuchet MS"/>
              <a:buNone/>
              <a:defRPr sz="6500" b="1" i="1" u="none" strike="noStrike" cap="none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585F"/>
              </a:buClr>
              <a:buSzPct val="25000"/>
              <a:buFont typeface="Trebuchet MS"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rgbClr val="53585F"/>
                </a:solidFill>
                <a:effectLst/>
                <a:uLnTx/>
                <a:uFillTx/>
                <a:latin typeface="Trebuchet MS"/>
                <a:sym typeface="Trebuchet MS"/>
              </a:rPr>
              <a:t>Colorado Division of Housing</a:t>
            </a:r>
          </a:p>
        </p:txBody>
      </p:sp>
    </p:spTree>
    <p:extLst>
      <p:ext uri="{BB962C8B-B14F-4D97-AF65-F5344CB8AC3E}">
        <p14:creationId xmlns:p14="http://schemas.microsoft.com/office/powerpoint/2010/main" val="100493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764504" y="1940672"/>
            <a:ext cx="11201399" cy="7050928"/>
          </a:xfrm>
          <a:prstGeom prst="rect">
            <a:avLst/>
          </a:prstGeom>
        </p:spPr>
        <p:txBody>
          <a:bodyPr vert="horz" lIns="129857" tIns="64929" rIns="129857" bIns="64929" rtlCol="0">
            <a:normAutofit fontScale="77500" lnSpcReduction="20000"/>
          </a:bodyPr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583364" eaLnBrk="0" hangingPunct="0">
              <a:spcBef>
                <a:spcPts val="2999"/>
              </a:spcBef>
              <a:buClrTx/>
              <a:buSzTx/>
              <a:buNone/>
            </a:pPr>
            <a:r>
              <a:rPr lang="en-US" sz="3200" kern="0" dirty="0" smtClean="0">
                <a:solidFill>
                  <a:srgbClr val="4A535D"/>
                </a:solidFill>
              </a:rPr>
              <a:t>OHI works with </a:t>
            </a:r>
            <a:r>
              <a:rPr lang="en-US" sz="3200" kern="0" dirty="0">
                <a:solidFill>
                  <a:srgbClr val="4A535D"/>
                </a:solidFill>
              </a:rPr>
              <a:t>local, state, and federal stakeholders to </a:t>
            </a:r>
            <a:r>
              <a:rPr lang="en-US" sz="3200" kern="0" dirty="0" smtClean="0">
                <a:solidFill>
                  <a:srgbClr val="4A535D"/>
                </a:solidFill>
              </a:rPr>
              <a:t>create </a:t>
            </a:r>
            <a:r>
              <a:rPr lang="en-US" sz="3200" kern="0" dirty="0">
                <a:solidFill>
                  <a:srgbClr val="4A535D"/>
                </a:solidFill>
              </a:rPr>
              <a:t>collaborative approaches to make homelessness rare, brief, and </a:t>
            </a:r>
            <a:r>
              <a:rPr lang="en-US" sz="3200" kern="0" dirty="0" smtClean="0">
                <a:solidFill>
                  <a:srgbClr val="4A535D"/>
                </a:solidFill>
              </a:rPr>
              <a:t>one-time. </a:t>
            </a:r>
            <a:endParaRPr lang="en-US" sz="3200" kern="0" dirty="0">
              <a:solidFill>
                <a:srgbClr val="4A535D"/>
              </a:solidFill>
            </a:endParaRPr>
          </a:p>
          <a:p>
            <a:pPr marL="0" indent="0" algn="ctr" defTabSz="583364" eaLnBrk="0" hangingPunct="0">
              <a:spcBef>
                <a:spcPts val="2999"/>
              </a:spcBef>
              <a:buClrTx/>
              <a:buSzTx/>
              <a:buNone/>
            </a:pPr>
            <a:r>
              <a:rPr lang="en-US" sz="3200" b="1" kern="0" dirty="0" smtClean="0">
                <a:solidFill>
                  <a:srgbClr val="4A535D"/>
                </a:solidFill>
              </a:rPr>
              <a:t>Vision: </a:t>
            </a:r>
            <a:r>
              <a:rPr lang="en-US" sz="3200" kern="0" dirty="0" smtClean="0">
                <a:solidFill>
                  <a:srgbClr val="4A535D"/>
                </a:solidFill>
              </a:rPr>
              <a:t>advance </a:t>
            </a:r>
            <a:r>
              <a:rPr lang="en-US" sz="3200" kern="0" dirty="0">
                <a:solidFill>
                  <a:srgbClr val="4A535D"/>
                </a:solidFill>
              </a:rPr>
              <a:t>solutions that combine affordable housing with accessible services so no one languishes in homelessness. </a:t>
            </a:r>
            <a:endParaRPr lang="en-US" sz="3200" kern="0" dirty="0" smtClean="0">
              <a:solidFill>
                <a:srgbClr val="4A535D"/>
              </a:solidFill>
            </a:endParaRPr>
          </a:p>
          <a:p>
            <a:pPr marL="0" indent="0" algn="ctr" defTabSz="583364" eaLnBrk="0" hangingPunct="0">
              <a:spcBef>
                <a:spcPts val="2999"/>
              </a:spcBef>
              <a:buClrTx/>
              <a:buSzTx/>
              <a:buNone/>
            </a:pPr>
            <a:r>
              <a:rPr lang="en-US" sz="3200" b="1" kern="0" dirty="0" smtClean="0">
                <a:solidFill>
                  <a:srgbClr val="4A535D"/>
                </a:solidFill>
              </a:rPr>
              <a:t>Mission: </a:t>
            </a:r>
            <a:r>
              <a:rPr lang="en-US" sz="3200" kern="0" dirty="0" smtClean="0">
                <a:solidFill>
                  <a:srgbClr val="4A535D"/>
                </a:solidFill>
              </a:rPr>
              <a:t>work </a:t>
            </a:r>
            <a:r>
              <a:rPr lang="en-US" sz="3200" kern="0" dirty="0">
                <a:solidFill>
                  <a:srgbClr val="4A535D"/>
                </a:solidFill>
              </a:rPr>
              <a:t>with community partners to create a robust continuum of efficient and effective solutions that reduce and prevent instances of homelessness and ensure that every Coloradan has a safe place to call home.</a:t>
            </a:r>
          </a:p>
          <a:p>
            <a:pPr marL="0" indent="0" algn="ctr" defTabSz="583364" eaLnBrk="0" hangingPunct="0">
              <a:spcBef>
                <a:spcPts val="2999"/>
              </a:spcBef>
              <a:buClrTx/>
              <a:buSzTx/>
              <a:buNone/>
            </a:pPr>
            <a:r>
              <a:rPr lang="en-US" sz="3200" kern="0" dirty="0" smtClean="0">
                <a:solidFill>
                  <a:srgbClr val="4A535D"/>
                </a:solidFill>
              </a:rPr>
              <a:t>OHI manages </a:t>
            </a:r>
            <a:r>
              <a:rPr lang="en-US" sz="3200" kern="0" dirty="0">
                <a:solidFill>
                  <a:srgbClr val="4A535D"/>
                </a:solidFill>
              </a:rPr>
              <a:t>and administers rental assistance programs; creates, funds, and evaluates supportive housing and other homeless solutions; and oversees the operation of the Fort Lyon Supportive Residential Community and broader Fort Lyon campus. </a:t>
            </a:r>
            <a:endParaRPr lang="en-US" sz="3200" kern="0" dirty="0" smtClean="0">
              <a:solidFill>
                <a:srgbClr val="4A535D"/>
              </a:solidFill>
            </a:endParaRPr>
          </a:p>
          <a:p>
            <a:pPr marL="0" indent="0" algn="ctr" defTabSz="583364" eaLnBrk="0" hangingPunct="0">
              <a:spcBef>
                <a:spcPts val="2999"/>
              </a:spcBef>
              <a:buClrTx/>
              <a:buSzTx/>
              <a:buNone/>
            </a:pPr>
            <a:r>
              <a:rPr lang="en-US" sz="3200" kern="0" dirty="0" smtClean="0">
                <a:solidFill>
                  <a:srgbClr val="4A535D"/>
                </a:solidFill>
              </a:rPr>
              <a:t>OHI provides </a:t>
            </a:r>
            <a:r>
              <a:rPr lang="en-US" sz="3200" kern="0" dirty="0">
                <a:solidFill>
                  <a:srgbClr val="4A535D"/>
                </a:solidFill>
              </a:rPr>
              <a:t>technical assistance related to the implementation of best practices to addressing homelessness, including supportive housing, rapid re-housing, housing first, and coordinated referrals and prioritization.</a:t>
            </a:r>
            <a:endParaRPr lang="en-US" sz="2800" kern="0" dirty="0">
              <a:solidFill>
                <a:srgbClr val="5C667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375620" y="4692144"/>
            <a:ext cx="253333" cy="369193"/>
          </a:xfrm>
          <a:prstGeom prst="rect">
            <a:avLst/>
          </a:prstGeom>
        </p:spPr>
        <p:txBody>
          <a:bodyPr wrap="none" lIns="91310" tIns="45651" rIns="91310" bIns="45651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797719" y="444500"/>
            <a:ext cx="11201399" cy="1252727"/>
          </a:xfrm>
          <a:prstGeom prst="rect">
            <a:avLst/>
          </a:prstGeom>
        </p:spPr>
        <p:txBody>
          <a:bodyPr/>
          <a:lstStyle>
            <a:lvl1pPr algn="l" defTabSz="583364" rtl="0" eaLnBrk="0" fontAlgn="base" hangingPunct="0">
              <a:spcBef>
                <a:spcPct val="0"/>
              </a:spcBef>
              <a:spcAft>
                <a:spcPct val="0"/>
              </a:spcAft>
              <a:defRPr sz="6500" b="1" i="1">
                <a:solidFill>
                  <a:schemeClr val="bg2"/>
                </a:solidFill>
                <a:latin typeface="+mj-lt"/>
                <a:ea typeface="+mj-ea"/>
                <a:cs typeface="+mj-cs"/>
                <a:sym typeface="Trebuchet MS" pitchFamily="-100" charset="0"/>
              </a:defRPr>
            </a:lvl1pPr>
            <a:lvl2pPr algn="ctr" defTabSz="583364" rtl="0" eaLnBrk="0" fontAlgn="base" hangingPunct="0">
              <a:spcBef>
                <a:spcPct val="0"/>
              </a:spcBef>
              <a:spcAft>
                <a:spcPct val="0"/>
              </a:spcAft>
              <a:defRPr sz="65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2pPr>
            <a:lvl3pPr algn="ctr" defTabSz="583364" rtl="0" eaLnBrk="0" fontAlgn="base" hangingPunct="0">
              <a:spcBef>
                <a:spcPct val="0"/>
              </a:spcBef>
              <a:spcAft>
                <a:spcPct val="0"/>
              </a:spcAft>
              <a:defRPr sz="65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3pPr>
            <a:lvl4pPr algn="ctr" defTabSz="583364" rtl="0" eaLnBrk="0" fontAlgn="base" hangingPunct="0">
              <a:spcBef>
                <a:spcPct val="0"/>
              </a:spcBef>
              <a:spcAft>
                <a:spcPct val="0"/>
              </a:spcAft>
              <a:defRPr sz="65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4pPr>
            <a:lvl5pPr algn="ctr" defTabSz="583364" rtl="0" eaLnBrk="0" fontAlgn="base" hangingPunct="0">
              <a:spcBef>
                <a:spcPct val="0"/>
              </a:spcBef>
              <a:spcAft>
                <a:spcPct val="0"/>
              </a:spcAft>
              <a:defRPr sz="65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5pPr>
            <a:lvl6pPr marL="456539" algn="ctr" defTabSz="583364" rtl="0" fontAlgn="base" hangingPunct="0">
              <a:spcBef>
                <a:spcPct val="0"/>
              </a:spcBef>
              <a:spcAft>
                <a:spcPct val="0"/>
              </a:spcAft>
              <a:defRPr sz="65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6pPr>
            <a:lvl7pPr marL="913087" algn="ctr" defTabSz="583364" rtl="0" fontAlgn="base" hangingPunct="0">
              <a:spcBef>
                <a:spcPct val="0"/>
              </a:spcBef>
              <a:spcAft>
                <a:spcPct val="0"/>
              </a:spcAft>
              <a:defRPr sz="65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7pPr>
            <a:lvl8pPr marL="1369631" algn="ctr" defTabSz="583364" rtl="0" fontAlgn="base" hangingPunct="0">
              <a:spcBef>
                <a:spcPct val="0"/>
              </a:spcBef>
              <a:spcAft>
                <a:spcPct val="0"/>
              </a:spcAft>
              <a:defRPr sz="65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8pPr>
            <a:lvl9pPr marL="1826180" algn="ctr" defTabSz="583364" rtl="0" fontAlgn="base" hangingPunct="0">
              <a:spcBef>
                <a:spcPct val="0"/>
              </a:spcBef>
              <a:spcAft>
                <a:spcPct val="0"/>
              </a:spcAft>
              <a:defRPr sz="6500" b="1" i="1">
                <a:solidFill>
                  <a:srgbClr val="FFFFFF"/>
                </a:solidFill>
                <a:latin typeface="Trebuchet MS" pitchFamily="-100" charset="0"/>
                <a:ea typeface="Trebuchet MS" pitchFamily="-100" charset="0"/>
                <a:cs typeface="Trebuchet MS" pitchFamily="-100" charset="0"/>
                <a:sym typeface="Trebuchet MS" pitchFamily="-100" charset="0"/>
              </a:defRPr>
            </a:lvl9pPr>
          </a:lstStyle>
          <a:p>
            <a:pPr algn="ctr"/>
            <a:r>
              <a:rPr lang="en-US" sz="6000" b="0" i="0" kern="0" dirty="0"/>
              <a:t>Office of Homeless Initiatives</a:t>
            </a:r>
          </a:p>
        </p:txBody>
      </p:sp>
    </p:spTree>
    <p:extLst>
      <p:ext uri="{BB962C8B-B14F-4D97-AF65-F5344CB8AC3E}">
        <p14:creationId xmlns:p14="http://schemas.microsoft.com/office/powerpoint/2010/main" val="4006559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330201" y="304800"/>
            <a:ext cx="12268198" cy="1219200"/>
          </a:xfrm>
          <a:prstGeom prst="rect">
            <a:avLst/>
          </a:prstGeom>
          <a:noFill/>
          <a:ln>
            <a:noFill/>
          </a:ln>
        </p:spPr>
        <p:txBody>
          <a:bodyPr lIns="145419" tIns="72706" rIns="145419" bIns="72706" anchor="t" anchorCtr="0">
            <a:noAutofit/>
          </a:bodyPr>
          <a:lstStyle/>
          <a:p>
            <a:pPr marL="0" marR="0" lvl="0" indent="0" algn="ctr" defTabSz="583364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4600" dirty="0" smtClean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DOH OHI Programs </a:t>
            </a:r>
            <a:endParaRPr kumimoji="0" lang="en-US" sz="4600" b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332155" y="1295400"/>
            <a:ext cx="12420599" cy="6248401"/>
          </a:xfrm>
          <a:prstGeom prst="rect">
            <a:avLst/>
          </a:prstGeom>
          <a:noFill/>
          <a:ln>
            <a:noFill/>
          </a:ln>
        </p:spPr>
        <p:txBody>
          <a:bodyPr lIns="91196" tIns="45582" rIns="91196" bIns="45582" anchor="t" anchorCtr="0">
            <a:noAutofit/>
          </a:bodyPr>
          <a:lstStyle/>
          <a:p>
            <a:pPr marL="174485" marR="0" lvl="0" indent="-9640" defTabSz="583364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Rental Assistance Programs:</a:t>
            </a:r>
          </a:p>
          <a:p>
            <a:pPr marL="174485" marR="0" lvl="0" indent="-9640" defTabSz="583364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2800" b="1" dirty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Continuum 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of Care (</a:t>
            </a:r>
            <a:r>
              <a:rPr kumimoji="0" 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CoC</a:t>
            </a:r>
            <a:r>
              <a:rPr kumimoji="0" 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) Grants</a:t>
            </a:r>
            <a:r>
              <a:rPr lang="en-US" sz="2800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: </a:t>
            </a:r>
            <a:r>
              <a:rPr lang="en-US" sz="2800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7 in all 3 </a:t>
            </a:r>
            <a:r>
              <a:rPr lang="en-US" sz="2800" dirty="0" err="1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CoCs</a:t>
            </a:r>
            <a:endParaRPr lang="en-US" sz="2800" dirty="0" smtClean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	</a:t>
            </a: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	Pikes Peak PSH and Adult Bonus (</a:t>
            </a:r>
            <a:r>
              <a:rPr lang="en-US" sz="2800" b="1" dirty="0" err="1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Indep</a:t>
            </a: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. Center and Homeward Pikes Peak) </a:t>
            </a: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  Youth Bonus (</a:t>
            </a:r>
            <a:r>
              <a:rPr lang="en-US" sz="2800" b="1" dirty="0" err="1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Indep</a:t>
            </a: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. Center and Urban Peak)</a:t>
            </a: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State Housing Vouchers (SHV): Mental Health, Colorado Choice Transitions (CCT), Homeless Solutions Program (HSP) </a:t>
            </a: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Housing Choice Vouchers (HCV): Family Unification Program (FUP), VASH</a:t>
            </a: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HOPWA (Housing Opportunities for Persons With AIDs)</a:t>
            </a: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sz="2800" dirty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Project-based for Supportive Housing: SHV and </a:t>
            </a:r>
            <a:r>
              <a:rPr lang="en-US" sz="2800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HCV </a:t>
            </a: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(ex – Greenway Flats and Freedom Springs)</a:t>
            </a:r>
            <a:endParaRPr lang="en-US" sz="2800" b="1" dirty="0" smtClean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24712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/>
        </p:nvSpPr>
        <p:spPr>
          <a:xfrm>
            <a:off x="330201" y="304800"/>
            <a:ext cx="12268198" cy="1219200"/>
          </a:xfrm>
          <a:prstGeom prst="rect">
            <a:avLst/>
          </a:prstGeom>
          <a:noFill/>
          <a:ln>
            <a:noFill/>
          </a:ln>
        </p:spPr>
        <p:txBody>
          <a:bodyPr lIns="145419" tIns="72706" rIns="145419" bIns="72706" anchor="t" anchorCtr="0">
            <a:noAutofit/>
          </a:bodyPr>
          <a:lstStyle/>
          <a:p>
            <a:pPr marL="0" marR="0" lvl="0" indent="0" algn="ctr" defTabSz="583364" rtl="0" eaLnBrk="1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lang="en-US" sz="4600" dirty="0" smtClean="0">
                <a:solidFill>
                  <a:srgbClr val="53585F"/>
                </a:solidFill>
                <a:latin typeface="Trebuchet MS"/>
                <a:ea typeface="Trebuchet MS"/>
                <a:cs typeface="Trebuchet MS"/>
                <a:sym typeface="Trebuchet MS"/>
              </a:rPr>
              <a:t>DOH OHI Programs </a:t>
            </a:r>
            <a:endParaRPr kumimoji="0" lang="en-US" sz="4600" b="0" u="none" strike="noStrike" kern="1200" cap="none" spc="0" normalizeH="0" baseline="0" noProof="0" dirty="0">
              <a:ln>
                <a:noFill/>
              </a:ln>
              <a:solidFill>
                <a:srgbClr val="53585F"/>
              </a:solidFill>
              <a:effectLst/>
              <a:uLnTx/>
              <a:uFillTx/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79" name="Shape 279"/>
          <p:cNvSpPr txBox="1"/>
          <p:nvPr/>
        </p:nvSpPr>
        <p:spPr>
          <a:xfrm>
            <a:off x="334109" y="1295400"/>
            <a:ext cx="12420599" cy="6248401"/>
          </a:xfrm>
          <a:prstGeom prst="rect">
            <a:avLst/>
          </a:prstGeom>
          <a:noFill/>
          <a:ln>
            <a:noFill/>
          </a:ln>
        </p:spPr>
        <p:txBody>
          <a:bodyPr lIns="91196" tIns="45582" rIns="91196" bIns="45582" anchor="t" anchorCtr="0">
            <a:noAutofit/>
          </a:bodyPr>
          <a:lstStyle/>
          <a:p>
            <a:pPr marL="174485" marR="0" lvl="0" indent="-9640" defTabSz="583364" rtl="0" eaLnBrk="1" fontAlgn="base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Rapid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Re-Housing (R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RH),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 Prevention, and Other Programs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Trebuchet MS"/>
                <a:ea typeface="Trebuchet MS"/>
                <a:cs typeface="Trebuchet MS"/>
                <a:sym typeface="Trebuchet MS"/>
              </a:rPr>
              <a:t>:</a:t>
            </a:r>
            <a:endParaRPr lang="en-US" sz="2800" b="1" dirty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RRH: COR3, Next Step, ESG (Emergency Solutions Grant)</a:t>
            </a:r>
            <a:endParaRPr lang="en-US" sz="2800" b="1" dirty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Prevention: HPAP (Homeless Prevention Activities Program), ESG</a:t>
            </a:r>
            <a:endParaRPr lang="en-US" sz="2800" b="1" dirty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Shelter, Outreach: ESG</a:t>
            </a:r>
            <a:endParaRPr lang="en-US" sz="2800" b="1" dirty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Ft. Lyon Supportive Residential Community</a:t>
            </a:r>
          </a:p>
          <a:p>
            <a:pPr marL="859301" lvl="3" indent="-9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Tenancy Support Services</a:t>
            </a:r>
          </a:p>
          <a:p>
            <a:pPr marL="859301" lvl="3" indent="-9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endParaRPr lang="en-US" sz="2800" b="1" dirty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74485" indent="-9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Capacity Building: </a:t>
            </a:r>
            <a:endParaRPr lang="en-US" sz="2800" b="1" dirty="0">
              <a:solidFill>
                <a:schemeClr val="accent6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859301" lvl="3" indent="-9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HMIS (Homeless Management Information System)</a:t>
            </a:r>
          </a:p>
          <a:p>
            <a:pPr marL="859301" lvl="3" indent="-9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Supportive Housing Toolkit &amp; Technical Assistance</a:t>
            </a:r>
          </a:p>
          <a:p>
            <a:pPr marL="859301" lvl="3" indent="-964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ct val="25000"/>
              <a:defRPr/>
            </a:pPr>
            <a:r>
              <a:rPr lang="en-US" sz="2800" b="1" dirty="0" smtClean="0">
                <a:solidFill>
                  <a:schemeClr val="accent6"/>
                </a:solidFill>
                <a:latin typeface="Trebuchet MS"/>
                <a:ea typeface="Trebuchet MS"/>
                <a:cs typeface="Trebuchet MS"/>
                <a:sym typeface="Trebuchet MS"/>
              </a:rPr>
              <a:t>Data Sharing</a:t>
            </a:r>
          </a:p>
        </p:txBody>
      </p:sp>
    </p:spTree>
    <p:extLst>
      <p:ext uri="{BB962C8B-B14F-4D97-AF65-F5344CB8AC3E}">
        <p14:creationId xmlns:p14="http://schemas.microsoft.com/office/powerpoint/2010/main" val="132557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787400" y="152400"/>
            <a:ext cx="11539376" cy="1333476"/>
          </a:xfrm>
          <a:prstGeom prst="rect">
            <a:avLst/>
          </a:prstGeom>
          <a:noFill/>
          <a:ln>
            <a:noFill/>
          </a:ln>
        </p:spPr>
        <p:txBody>
          <a:bodyPr lIns="81600" tIns="40782" rIns="81600" bIns="40782" anchor="b" anchorCtr="0">
            <a:noAutofit/>
          </a:bodyPr>
          <a:lstStyle/>
          <a:p>
            <a:pPr algn="ctr">
              <a:buClr>
                <a:schemeClr val="lt2"/>
              </a:buClr>
              <a:buSzPct val="25000"/>
            </a:pPr>
            <a:r>
              <a:rPr lang="en-US" sz="5689" dirty="0" smtClean="0">
                <a:solidFill>
                  <a:schemeClr val="accent2">
                    <a:lumMod val="75000"/>
                  </a:schemeClr>
                </a:solidFill>
              </a:rPr>
              <a:t>DOH OHI Vision </a:t>
            </a:r>
            <a:r>
              <a:rPr lang="en-US" sz="5689" dirty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en-US" sz="5689" dirty="0" smtClean="0">
                <a:solidFill>
                  <a:schemeClr val="accent2">
                    <a:lumMod val="75000"/>
                  </a:schemeClr>
                </a:solidFill>
              </a:rPr>
              <a:t>What’s Next</a:t>
            </a:r>
            <a:endParaRPr lang="en-US" sz="5689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AutoShape 15" descr="Displaying IMG_0147.JPG"/>
          <p:cNvSpPr>
            <a:spLocks noChangeAspect="1" noChangeArrowheads="1"/>
          </p:cNvSpPr>
          <p:nvPr/>
        </p:nvSpPr>
        <p:spPr bwMode="auto">
          <a:xfrm>
            <a:off x="221262" y="1013742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17" descr="Displaying IMG_0147.JPG"/>
          <p:cNvSpPr>
            <a:spLocks noChangeAspect="1" noChangeArrowheads="1"/>
          </p:cNvSpPr>
          <p:nvPr/>
        </p:nvSpPr>
        <p:spPr bwMode="auto">
          <a:xfrm>
            <a:off x="438009" y="1230489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19" descr="Displaying IMG_0147.JPG"/>
          <p:cNvSpPr>
            <a:spLocks noChangeAspect="1" noChangeArrowheads="1"/>
          </p:cNvSpPr>
          <p:nvPr/>
        </p:nvSpPr>
        <p:spPr bwMode="auto">
          <a:xfrm>
            <a:off x="654756" y="1447235"/>
            <a:ext cx="433493" cy="4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30048" tIns="65024" rIns="130048" bIns="65024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87400" y="1600200"/>
            <a:ext cx="11539376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2016" lvl="3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Continue Increased Production &amp; Access to Supportive Housing</a:t>
            </a:r>
          </a:p>
          <a:p>
            <a:pPr marL="1142016" lvl="3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Tenancy Supports Funding</a:t>
            </a:r>
          </a:p>
          <a:p>
            <a:pPr marL="1142016" lvl="3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Data Sharing – Targeting, Impact, Improvements</a:t>
            </a:r>
          </a:p>
          <a:p>
            <a:pPr marL="1142016" lvl="3" indent="-457200"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bg2"/>
                </a:solidFill>
                <a:latin typeface="Trebuchet MS" panose="020B0603020202020204" pitchFamily="34" charset="0"/>
              </a:rPr>
              <a:t>Advance Solutions Along the Continuum and Across Systems</a:t>
            </a:r>
          </a:p>
          <a:p>
            <a:pPr marL="1142016" lvl="3" indent="-4572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1256316" lvl="3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Reduce </a:t>
            </a: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Homelessness &amp; Recidivism</a:t>
            </a:r>
          </a:p>
          <a:p>
            <a:pPr marL="1256316" lvl="3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Improve Well-being</a:t>
            </a:r>
          </a:p>
          <a:p>
            <a:pPr marL="1256316" lvl="3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Reduce Public Costs </a:t>
            </a:r>
          </a:p>
          <a:p>
            <a:pPr marL="1256316" lvl="3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600" dirty="0">
                <a:solidFill>
                  <a:schemeClr val="accent2">
                    <a:lumMod val="75000"/>
                  </a:schemeClr>
                </a:solidFill>
                <a:latin typeface="Trebuchet MS" panose="020B0603020202020204" pitchFamily="34" charset="0"/>
              </a:rPr>
              <a:t>Improve Efficiencies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Trebuchet MS" panose="020B0603020202020204" pitchFamily="34" charset="0"/>
            </a:endParaRPr>
          </a:p>
          <a:p>
            <a:pPr marL="2739928" lvl="5" indent="-4572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2"/>
              </a:solidFill>
              <a:latin typeface="Trebuchet MS" panose="020B0603020202020204" pitchFamily="34" charset="0"/>
            </a:endParaRPr>
          </a:p>
          <a:p>
            <a:endParaRPr lang="en-US" sz="2000" dirty="0">
              <a:solidFill>
                <a:schemeClr val="bg2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4506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8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7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4.xml><?xml version="1.0" encoding="utf-8"?>
<a:theme xmlns:a="http://schemas.openxmlformats.org/drawingml/2006/main" name="9_Office Them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5.xml><?xml version="1.0" encoding="utf-8"?>
<a:theme xmlns:a="http://schemas.openxmlformats.org/drawingml/2006/main" name="Content Slide">
  <a:themeElements>
    <a:clrScheme name="">
      <a:dk1>
        <a:srgbClr val="FFFFFF"/>
      </a:dk1>
      <a:lt1>
        <a:srgbClr val="FFFFFF"/>
      </a:lt1>
      <a:dk2>
        <a:srgbClr val="DCDEE0"/>
      </a:dk2>
      <a:lt2>
        <a:srgbClr val="53585F"/>
      </a:lt2>
      <a:accent1>
        <a:srgbClr val="0365C0"/>
      </a:accent1>
      <a:accent2>
        <a:srgbClr val="00882B"/>
      </a:accent2>
      <a:accent3>
        <a:srgbClr val="FFFFFF"/>
      </a:accent3>
      <a:accent4>
        <a:srgbClr val="DADADA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 Theme">
      <a:majorFont>
        <a:latin typeface="Trebuchet MS"/>
        <a:ea typeface="Trebuchet MS"/>
        <a:cs typeface="Trebuchet MS"/>
      </a:majorFont>
      <a:minorFont>
        <a:latin typeface="Trebuchet MS"/>
        <a:ea typeface="Trebuchet MS"/>
        <a:cs typeface="Trebuchet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14943F"/>
        </a:solidFill>
        <a:ln w="12700" cap="flat" cmpd="sng" algn="ctr">
          <a:solidFill>
            <a:srgbClr val="000000"/>
          </a:solidFill>
          <a:prstDash val="solid"/>
          <a:miter lim="0"/>
          <a:headEnd type="none" w="med" len="med"/>
          <a:tailEnd type="none" w="med" len="med"/>
        </a:ln>
        <a:effectLst/>
      </a:spPr>
      <a:bodyPr vert="horz" wrap="square" lIns="50800" tIns="50800" rIns="50800" bIns="50800" numCol="1" anchor="ctr" anchorCtr="0" compatLnSpc="1">
        <a:prstTxWarp prst="textNoShape">
          <a:avLst/>
        </a:prstTxWarp>
      </a:bodyPr>
      <a:lstStyle>
        <a:defPPr marL="228600" marR="0" indent="0" algn="l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rgbClr val="5C6670"/>
            </a:solidFill>
            <a:effectLst/>
            <a:latin typeface="Trebuchet MS" pitchFamily="-100" charset="0"/>
            <a:ea typeface="Trebuchet MS" pitchFamily="-100" charset="0"/>
            <a:cs typeface="Trebuchet MS" pitchFamily="-100" charset="0"/>
            <a:sym typeface="Trebuchet MS" pitchFamily="-100" charset="0"/>
          </a:defRPr>
        </a:defPPr>
      </a:lst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FFFFFF"/>
      </a:accent3>
      <a:accent4>
        <a:srgbClr val="000000"/>
      </a:accent4>
      <a:accent5>
        <a:srgbClr val="AAB8DC"/>
      </a:accent5>
      <a:accent6>
        <a:srgbClr val="007B26"/>
      </a:accent6>
      <a:hlink>
        <a:srgbClr val="0000FF"/>
      </a:hlink>
      <a:folHlink>
        <a:srgbClr val="FF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2407</TotalTime>
  <Words>405</Words>
  <Application>Microsoft Office PowerPoint</Application>
  <PresentationFormat>Custom</PresentationFormat>
  <Paragraphs>71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Office Theme</vt:lpstr>
      <vt:lpstr>8_Office Theme</vt:lpstr>
      <vt:lpstr>7_Office Theme</vt:lpstr>
      <vt:lpstr>9_Office Theme</vt:lpstr>
      <vt:lpstr>Content Slide</vt:lpstr>
      <vt:lpstr> </vt:lpstr>
      <vt:lpstr>PowerPoint Presentation</vt:lpstr>
      <vt:lpstr>PowerPoint Presentation</vt:lpstr>
      <vt:lpstr>PowerPoint Presentation</vt:lpstr>
      <vt:lpstr>PowerPoint Presentation</vt:lpstr>
      <vt:lpstr>DOH OHI Vision – What’s 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Sed Euismod Risus Scelerisque Aliquet</dc:title>
  <dc:creator>Rice, Linda</dc:creator>
  <cp:lastModifiedBy>Toombs, Kristin</cp:lastModifiedBy>
  <cp:revision>264</cp:revision>
  <cp:lastPrinted>2018-04-09T18:02:16Z</cp:lastPrinted>
  <dcterms:created xsi:type="dcterms:W3CDTF">2014-01-16T23:28:42Z</dcterms:created>
  <dcterms:modified xsi:type="dcterms:W3CDTF">2019-04-29T22:31:47Z</dcterms:modified>
</cp:coreProperties>
</file>